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8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24384000" cy="13716000"/>
  <p:notesSz cx="6807200" cy="99393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0" name="Shape 170"/>
          <p:cNvSpPr>
            <a:spLocks noGrp="1"/>
          </p:cNvSpPr>
          <p:nvPr>
            <p:ph type="body" sz="quarter" idx="1"/>
          </p:nvPr>
        </p:nvSpPr>
        <p:spPr>
          <a:xfrm>
            <a:off x="907627" y="4721186"/>
            <a:ext cx="4991947" cy="447270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6605262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8" name="Shape 17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광명시 일반인 창업과정</a:t>
            </a:r>
          </a:p>
        </p:txBody>
      </p:sp>
    </p:spTree>
    <p:extLst>
      <p:ext uri="{BB962C8B-B14F-4D97-AF65-F5344CB8AC3E}">
        <p14:creationId xmlns:p14="http://schemas.microsoft.com/office/powerpoint/2010/main" val="901272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제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저자 및 날짜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84225">
              <a:lnSpc>
                <a:spcPct val="100000"/>
              </a:lnSpc>
              <a:spcBef>
                <a:spcPts val="0"/>
              </a:spcBef>
              <a:buSzTx/>
              <a:buNone/>
              <a:defRPr sz="3420" b="1"/>
            </a:lvl1pPr>
          </a:lstStyle>
          <a:p>
            <a:r>
              <a:t>저자 및 날짜</a:t>
            </a:r>
          </a:p>
        </p:txBody>
      </p:sp>
      <p:sp>
        <p:nvSpPr>
          <p:cNvPr id="13" name="프레젠테이션 제목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프레젠테이션 제목</a:t>
            </a:r>
          </a:p>
        </p:txBody>
      </p:sp>
      <p:sp>
        <p:nvSpPr>
          <p:cNvPr id="14" name="본문 첫 번째 줄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프레젠테이션 부제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5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제목 전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슬라이드 제목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>
            <a:lvl1pPr>
              <a:defRPr sz="8500" spc="-170"/>
            </a:lvl1pPr>
          </a:lstStyle>
          <a:p>
            <a:r>
              <a:t>슬라이드 제목</a:t>
            </a:r>
          </a:p>
        </p:txBody>
      </p:sp>
      <p:sp>
        <p:nvSpPr>
          <p:cNvPr id="101" name="슬라이드 부제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92479">
              <a:lnSpc>
                <a:spcPct val="100000"/>
              </a:lnSpc>
              <a:spcBef>
                <a:spcPts val="0"/>
              </a:spcBef>
              <a:buSzTx/>
              <a:buNone/>
              <a:defRPr sz="5280" b="1"/>
            </a:lvl1pPr>
          </a:lstStyle>
          <a:p>
            <a:r>
              <a:t>슬라이드 부제</a:t>
            </a:r>
          </a:p>
        </p:txBody>
      </p:sp>
      <p:sp>
        <p:nvSpPr>
          <p:cNvPr id="102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의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의제 제목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>
            <a:lvl1pPr>
              <a:defRPr sz="8500" spc="-170"/>
            </a:lvl1pPr>
          </a:lstStyle>
          <a:p>
            <a:r>
              <a:t>의제 제목</a:t>
            </a:r>
          </a:p>
        </p:txBody>
      </p:sp>
      <p:sp>
        <p:nvSpPr>
          <p:cNvPr id="110" name="의제 부제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92479">
              <a:lnSpc>
                <a:spcPct val="100000"/>
              </a:lnSpc>
              <a:spcBef>
                <a:spcPts val="0"/>
              </a:spcBef>
              <a:buSzTx/>
              <a:buNone/>
              <a:defRPr sz="5280" b="1"/>
            </a:lvl1pPr>
          </a:lstStyle>
          <a:p>
            <a:r>
              <a:t>의제 부제</a:t>
            </a:r>
          </a:p>
        </p:txBody>
      </p:sp>
      <p:sp>
        <p:nvSpPr>
          <p:cNvPr id="111" name="본문 첫 번째 줄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의제 주제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2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내역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본문 첫 번째 줄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내역서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0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중요한 사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본문 첫 번째 줄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8" name="사실 정보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792479">
              <a:lnSpc>
                <a:spcPct val="100000"/>
              </a:lnSpc>
              <a:spcBef>
                <a:spcPts val="0"/>
              </a:spcBef>
              <a:buSzTx/>
              <a:buNone/>
              <a:defRPr sz="5280" b="1"/>
            </a:lvl1pPr>
          </a:lstStyle>
          <a:p>
            <a:r>
              <a:t>사실 정보</a:t>
            </a:r>
          </a:p>
        </p:txBody>
      </p:sp>
      <p:sp>
        <p:nvSpPr>
          <p:cNvPr id="129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인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속성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속성</a:t>
            </a:r>
          </a:p>
        </p:txBody>
      </p:sp>
      <p:sp>
        <p:nvSpPr>
          <p:cNvPr id="137" name="본문 첫 번째 줄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“멋진 인용구”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8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사진 - 3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볶음밥과 삶은 계란을 넣은 샐러드 그릇과 젓가락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6" name="연어 어묵, 샐러드, 후무스가 든 그릇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7" name="파슬리 버터, 구운 헤이즐넛, 파르메산 치즈를 올린 파파르델레 파스타 그릇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8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사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볶음밥과 삶은 계란을 넣은 샐러드 그릇과 젓가락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6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빈 페이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제목 및 사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아보카도와 라임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3" name="프레젠테이션 제목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프레젠테이션 제목</a:t>
            </a:r>
          </a:p>
        </p:txBody>
      </p:sp>
      <p:sp>
        <p:nvSpPr>
          <p:cNvPr id="24" name="저자 및 날짜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84225">
              <a:lnSpc>
                <a:spcPct val="100000"/>
              </a:lnSpc>
              <a:spcBef>
                <a:spcPts val="0"/>
              </a:spcBef>
              <a:buSzTx/>
              <a:buNone/>
              <a:defRPr sz="3420" b="1"/>
            </a:lvl1pPr>
          </a:lstStyle>
          <a:p>
            <a:r>
              <a:t>저자 및 날짜</a:t>
            </a:r>
          </a:p>
        </p:txBody>
      </p:sp>
      <p:sp>
        <p:nvSpPr>
          <p:cNvPr id="25" name="본문 첫 번째 줄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프레젠테이션 부제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6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제목 및 사진 대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연어 어묵, 샐러드, 후무스가 든 그릇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4" name="슬라이드 제목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>
            <a:lvl1pPr>
              <a:defRPr sz="8500" spc="-170"/>
            </a:lvl1pPr>
          </a:lstStyle>
          <a:p>
            <a:r>
              <a:t>슬라이드 제목</a:t>
            </a:r>
          </a:p>
        </p:txBody>
      </p:sp>
      <p:sp>
        <p:nvSpPr>
          <p:cNvPr id="35" name="본문 첫 번째 줄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슬라이드 부제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6" name="슬라이드 번호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및 구분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슬라이드 제목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슬라이드 제목</a:t>
            </a:r>
          </a:p>
        </p:txBody>
      </p:sp>
      <p:sp>
        <p:nvSpPr>
          <p:cNvPr id="44" name="슬라이드 부제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4000" b="1"/>
            </a:lvl1pPr>
          </a:lstStyle>
          <a:p>
            <a:r>
              <a:t>슬라이드 부제</a:t>
            </a:r>
          </a:p>
        </p:txBody>
      </p:sp>
      <p:sp>
        <p:nvSpPr>
          <p:cNvPr id="45" name="본문 첫 번째 줄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슬라이드 구분점 텍스트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6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구분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본문 첫 번째 줄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슬라이드 구분점 텍스트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4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제목, 구분점 및 사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슬라이드 부제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92479">
              <a:lnSpc>
                <a:spcPct val="100000"/>
              </a:lnSpc>
              <a:spcBef>
                <a:spcPts val="0"/>
              </a:spcBef>
              <a:buSzTx/>
              <a:buNone/>
              <a:defRPr sz="5280" b="1"/>
            </a:lvl1pPr>
          </a:lstStyle>
          <a:p>
            <a:r>
              <a:t>슬라이드 부제</a:t>
            </a:r>
          </a:p>
        </p:txBody>
      </p:sp>
      <p:sp>
        <p:nvSpPr>
          <p:cNvPr id="62" name="본문 첫 번째 줄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슬라이드 구분점 텍스트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3" name="파슬리 버터, 구운 헤이즐넛, 파르메산 치즈를 올린 파파르델레 파스타 그릇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" name="슬라이드 제목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>
            <a:lvl1pPr>
              <a:defRPr sz="8500" spc="-170"/>
            </a:lvl1pPr>
          </a:lstStyle>
          <a:p>
            <a:r>
              <a:t>슬라이드 제목</a:t>
            </a:r>
          </a:p>
        </p:txBody>
      </p:sp>
      <p:sp>
        <p:nvSpPr>
          <p:cNvPr id="65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제목, 구분점 및 작은 라이브 비디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슬라이드 부제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92479">
              <a:lnSpc>
                <a:spcPct val="100000"/>
              </a:lnSpc>
              <a:spcBef>
                <a:spcPts val="0"/>
              </a:spcBef>
              <a:buSzTx/>
              <a:buNone/>
              <a:defRPr sz="5280" b="1"/>
            </a:lvl1pPr>
          </a:lstStyle>
          <a:p>
            <a:r>
              <a:t>슬라이드 부제</a:t>
            </a:r>
          </a:p>
        </p:txBody>
      </p:sp>
      <p:sp>
        <p:nvSpPr>
          <p:cNvPr id="73" name="본문 첫 번째 줄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슬라이드 구분점 텍스트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4" name="슬라이드 제목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>
            <a:lvl1pPr>
              <a:defRPr sz="8500" spc="-170"/>
            </a:lvl1pPr>
          </a:lstStyle>
          <a:p>
            <a:r>
              <a:t>슬라이드 제목</a:t>
            </a:r>
          </a:p>
        </p:txBody>
      </p:sp>
      <p:sp>
        <p:nvSpPr>
          <p:cNvPr id="75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제목, 구분점 및 큰 라이브 비디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슬라이드 부제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92479">
              <a:lnSpc>
                <a:spcPct val="100000"/>
              </a:lnSpc>
              <a:spcBef>
                <a:spcPts val="0"/>
              </a:spcBef>
              <a:buSzTx/>
              <a:buNone/>
              <a:defRPr sz="5280" b="1"/>
            </a:lvl1pPr>
          </a:lstStyle>
          <a:p>
            <a:r>
              <a:t>슬라이드 부제</a:t>
            </a:r>
          </a:p>
        </p:txBody>
      </p:sp>
      <p:sp>
        <p:nvSpPr>
          <p:cNvPr id="83" name="본문 첫 번째 줄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슬라이드 구분점 텍스트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4" name="슬라이드 제목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>
            <a:lvl1pPr>
              <a:defRPr sz="8500" spc="-170"/>
            </a:lvl1pPr>
          </a:lstStyle>
          <a:p>
            <a:r>
              <a:t>슬라이드 제목</a:t>
            </a:r>
          </a:p>
        </p:txBody>
      </p:sp>
      <p:sp>
        <p:nvSpPr>
          <p:cNvPr id="85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섹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섹션 제목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섹션 제목</a:t>
            </a:r>
          </a:p>
        </p:txBody>
      </p:sp>
      <p:sp>
        <p:nvSpPr>
          <p:cNvPr id="93" name="슬라이드 번호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제목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슬라이드 제목</a:t>
            </a:r>
          </a:p>
        </p:txBody>
      </p:sp>
      <p:sp>
        <p:nvSpPr>
          <p:cNvPr id="3" name="본문 첫 번째 줄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>
            <a:lvl2pPr marL="1219200" indent="-609600"/>
            <a:lvl3pPr marL="1828800" indent="-609600"/>
            <a:lvl4pPr marL="2438400" indent="-609600"/>
            <a:lvl5pPr marL="3048000" indent="-609600"/>
          </a:lstStyle>
          <a:p>
            <a:r>
              <a:t>슬라이드 구분점 텍스트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직사각형"/>
          <p:cNvSpPr/>
          <p:nvPr/>
        </p:nvSpPr>
        <p:spPr>
          <a:xfrm>
            <a:off x="860484" y="1191502"/>
            <a:ext cx="209379" cy="787910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5" name="슬라이드 번호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med"/>
  <p:txStyles>
    <p:titleStyle>
      <a:lvl1pPr marL="0" marR="0" indent="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3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054100" marR="0" indent="-444500" algn="l" defTabSz="2438338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3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663700" marR="0" indent="-444500" algn="l" defTabSz="2438338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3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273300" marR="0" indent="-444500" algn="l" defTabSz="2438338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3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2882900" marR="0" indent="-444500" algn="l" defTabSz="2438338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3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492500" marR="0" indent="-444500" algn="l" defTabSz="2438338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3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102100" marR="0" indent="-444500" algn="l" defTabSz="2438338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3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711700" marR="0" indent="-444500" algn="l" defTabSz="2438338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3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321300" marR="0" indent="-444500" algn="l" defTabSz="2438338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3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사업계획서"/>
          <p:cNvSpPr txBox="1">
            <a:spLocks noGrp="1"/>
          </p:cNvSpPr>
          <p:nvPr>
            <p:ph type="ctrTitle"/>
          </p:nvPr>
        </p:nvSpPr>
        <p:spPr>
          <a:xfrm>
            <a:off x="428963" y="1900894"/>
            <a:ext cx="21971004" cy="4648201"/>
          </a:xfrm>
          <a:prstGeom prst="rect">
            <a:avLst/>
          </a:prstGeom>
        </p:spPr>
        <p:txBody>
          <a:bodyPr/>
          <a:lstStyle/>
          <a:p>
            <a:r>
              <a:rPr lang="ko-KR" altLang="en-US" sz="8000" dirty="0" smtClean="0"/>
              <a:t>사업계획서 </a:t>
            </a:r>
            <a:endParaRPr sz="8000" dirty="0"/>
          </a:p>
        </p:txBody>
      </p:sp>
      <p:sp>
        <p:nvSpPr>
          <p:cNvPr id="173" name="한 줄 설명(추후 삭제)"/>
          <p:cNvSpPr txBox="1">
            <a:spLocks noGrp="1"/>
          </p:cNvSpPr>
          <p:nvPr>
            <p:ph type="subTitle" sz="quarter" idx="1"/>
          </p:nvPr>
        </p:nvSpPr>
        <p:spPr>
          <a:xfrm>
            <a:off x="515723" y="6782659"/>
            <a:ext cx="17261175" cy="19050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ko-KR" altLang="en-US" dirty="0" smtClean="0"/>
              <a:t>아이템 </a:t>
            </a:r>
            <a:r>
              <a:rPr lang="en-US" altLang="ko-KR" dirty="0" smtClean="0"/>
              <a:t>: </a:t>
            </a:r>
            <a:r>
              <a:rPr dirty="0" smtClean="0"/>
              <a:t>한 </a:t>
            </a:r>
            <a:r>
              <a:rPr dirty="0"/>
              <a:t>줄 </a:t>
            </a:r>
            <a:r>
              <a:rPr dirty="0" err="1" smtClean="0"/>
              <a:t>설명</a:t>
            </a:r>
            <a:endParaRPr dirty="0"/>
          </a:p>
        </p:txBody>
      </p:sp>
      <p:sp>
        <p:nvSpPr>
          <p:cNvPr id="174" name="ESG 창업 오디션용"/>
          <p:cNvSpPr txBox="1"/>
          <p:nvPr/>
        </p:nvSpPr>
        <p:spPr>
          <a:xfrm>
            <a:off x="515723" y="3820776"/>
            <a:ext cx="18068729" cy="1321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9900" b="1" spc="-197">
                <a:solidFill>
                  <a:schemeClr val="accent1">
                    <a:lumOff val="-13575"/>
                  </a:schemeClr>
                </a:solidFill>
              </a:defRPr>
            </a:lvl1pPr>
          </a:lstStyle>
          <a:p>
            <a:r>
              <a:rPr lang="en-US" altLang="ko-KR" dirty="0" smtClean="0"/>
              <a:t>2023</a:t>
            </a:r>
            <a:r>
              <a:rPr lang="ko-KR" altLang="en-US" smtClean="0"/>
              <a:t>년 광명시 </a:t>
            </a:r>
            <a:r>
              <a:rPr dirty="0" smtClean="0"/>
              <a:t>ESG </a:t>
            </a:r>
            <a:r>
              <a:rPr dirty="0" err="1" smtClean="0"/>
              <a:t>창업오디션</a:t>
            </a:r>
            <a:endParaRPr dirty="0"/>
          </a:p>
        </p:txBody>
      </p:sp>
      <p:sp>
        <p:nvSpPr>
          <p:cNvPr id="175" name="광명시 일반인 창업과정"/>
          <p:cNvSpPr txBox="1"/>
          <p:nvPr/>
        </p:nvSpPr>
        <p:spPr>
          <a:xfrm>
            <a:off x="4859123" y="4349656"/>
            <a:ext cx="102657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5000" b="1" spc="-1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176" name="날짜:…"/>
          <p:cNvSpPr txBox="1"/>
          <p:nvPr/>
        </p:nvSpPr>
        <p:spPr>
          <a:xfrm>
            <a:off x="1735437" y="10013474"/>
            <a:ext cx="21971001" cy="28184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 defTabSz="627379">
              <a:lnSpc>
                <a:spcPct val="100000"/>
              </a:lnSpc>
              <a:spcBef>
                <a:spcPts val="0"/>
              </a:spcBef>
              <a:defRPr sz="3420" b="1"/>
            </a:pPr>
            <a:r>
              <a:rPr dirty="0" smtClean="0"/>
              <a:t>날</a:t>
            </a:r>
            <a:r>
              <a:rPr lang="en-US" dirty="0" smtClean="0"/>
              <a:t>   </a:t>
            </a:r>
            <a:r>
              <a:rPr dirty="0" smtClean="0"/>
              <a:t>짜</a:t>
            </a:r>
            <a:r>
              <a:rPr dirty="0"/>
              <a:t>:</a:t>
            </a:r>
          </a:p>
          <a:p>
            <a:pPr defTabSz="627379">
              <a:lnSpc>
                <a:spcPct val="100000"/>
              </a:lnSpc>
              <a:spcBef>
                <a:spcPts val="0"/>
              </a:spcBef>
              <a:defRPr sz="3420" b="1"/>
            </a:pPr>
            <a:endParaRPr lang="en-US" altLang="ko-KR" dirty="0" smtClean="0"/>
          </a:p>
          <a:p>
            <a:pPr defTabSz="627379">
              <a:lnSpc>
                <a:spcPct val="100000"/>
              </a:lnSpc>
              <a:spcBef>
                <a:spcPts val="0"/>
              </a:spcBef>
              <a:defRPr sz="3420" b="1"/>
            </a:pPr>
            <a:r>
              <a:rPr lang="ko-KR" altLang="en-US" dirty="0" smtClean="0"/>
              <a:t>기업명</a:t>
            </a:r>
            <a:r>
              <a:rPr dirty="0" smtClean="0"/>
              <a:t>:</a:t>
            </a:r>
            <a:endParaRPr dirty="0"/>
          </a:p>
          <a:p>
            <a:pPr defTabSz="627379">
              <a:lnSpc>
                <a:spcPct val="100000"/>
              </a:lnSpc>
              <a:spcBef>
                <a:spcPts val="0"/>
              </a:spcBef>
              <a:defRPr sz="3420" b="1"/>
            </a:pPr>
            <a:endParaRPr lang="en-US" dirty="0" smtClean="0"/>
          </a:p>
          <a:p>
            <a:pPr defTabSz="627379">
              <a:lnSpc>
                <a:spcPct val="100000"/>
              </a:lnSpc>
              <a:spcBef>
                <a:spcPts val="0"/>
              </a:spcBef>
              <a:defRPr sz="3420" b="1"/>
            </a:pPr>
            <a:r>
              <a:rPr lang="ko-KR" altLang="en-US" dirty="0" smtClean="0"/>
              <a:t>이   </a:t>
            </a:r>
            <a:r>
              <a:rPr lang="ko-KR" altLang="en-US" dirty="0" err="1" smtClean="0"/>
              <a:t>름</a:t>
            </a:r>
            <a:r>
              <a:rPr dirty="0" smtClean="0"/>
              <a:t>:</a:t>
            </a:r>
            <a:endParaRPr dirty="0"/>
          </a:p>
          <a:p>
            <a:pPr defTabSz="627379">
              <a:lnSpc>
                <a:spcPct val="100000"/>
              </a:lnSpc>
              <a:spcBef>
                <a:spcPts val="0"/>
              </a:spcBef>
              <a:defRPr sz="3420" b="1"/>
            </a:pPr>
            <a:endParaRPr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3. 솔루션 (Solution)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4</a:t>
            </a:r>
            <a:r>
              <a:rPr dirty="0" smtClean="0"/>
              <a:t>. </a:t>
            </a:r>
            <a:r>
              <a:rPr dirty="0" err="1"/>
              <a:t>솔루션</a:t>
            </a:r>
            <a:r>
              <a:rPr dirty="0"/>
              <a:t> (Solution)</a:t>
            </a:r>
          </a:p>
        </p:txBody>
      </p:sp>
      <p:sp>
        <p:nvSpPr>
          <p:cNvPr id="207" name="3-1. 제품 또는 서비스 개요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rPr lang="en-US" dirty="0" smtClean="0"/>
              <a:t>4</a:t>
            </a:r>
            <a:r>
              <a:rPr dirty="0" smtClean="0"/>
              <a:t>-1</a:t>
            </a:r>
            <a:r>
              <a:rPr dirty="0"/>
              <a:t>. </a:t>
            </a:r>
            <a:r>
              <a:rPr dirty="0" err="1"/>
              <a:t>제품</a:t>
            </a:r>
            <a:r>
              <a:rPr dirty="0"/>
              <a:t> </a:t>
            </a:r>
            <a:r>
              <a:rPr dirty="0" err="1"/>
              <a:t>또는</a:t>
            </a:r>
            <a:r>
              <a:rPr dirty="0"/>
              <a:t> </a:t>
            </a:r>
            <a:r>
              <a:rPr dirty="0" err="1"/>
              <a:t>서비스</a:t>
            </a:r>
            <a:r>
              <a:rPr dirty="0"/>
              <a:t> </a:t>
            </a:r>
            <a:r>
              <a:rPr dirty="0" err="1"/>
              <a:t>개요</a:t>
            </a:r>
            <a:endParaRPr dirty="0"/>
          </a:p>
        </p:txBody>
      </p:sp>
      <p:sp>
        <p:nvSpPr>
          <p:cNvPr id="208" name="슬라이드 구분점 텍스트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3. 솔루션 (Solution)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4</a:t>
            </a:r>
            <a:r>
              <a:rPr dirty="0" smtClean="0"/>
              <a:t>. </a:t>
            </a:r>
            <a:r>
              <a:rPr dirty="0" err="1"/>
              <a:t>솔루션</a:t>
            </a:r>
            <a:r>
              <a:rPr dirty="0"/>
              <a:t> (Solution)</a:t>
            </a:r>
          </a:p>
        </p:txBody>
      </p:sp>
      <p:sp>
        <p:nvSpPr>
          <p:cNvPr id="211" name="3-1. 제품 또는 서비스 프로세스(도식화)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rPr lang="en-US" dirty="0" smtClean="0"/>
              <a:t>4</a:t>
            </a:r>
            <a:r>
              <a:rPr dirty="0" smtClean="0"/>
              <a:t>-</a:t>
            </a:r>
            <a:r>
              <a:rPr lang="en-US" dirty="0" smtClean="0"/>
              <a:t>2</a:t>
            </a:r>
            <a:r>
              <a:rPr dirty="0" smtClean="0"/>
              <a:t>. </a:t>
            </a:r>
            <a:r>
              <a:rPr dirty="0" err="1"/>
              <a:t>제품</a:t>
            </a:r>
            <a:r>
              <a:rPr dirty="0"/>
              <a:t> </a:t>
            </a:r>
            <a:r>
              <a:rPr dirty="0" err="1"/>
              <a:t>또는</a:t>
            </a:r>
            <a:r>
              <a:rPr dirty="0"/>
              <a:t> </a:t>
            </a:r>
            <a:r>
              <a:rPr dirty="0" err="1"/>
              <a:t>서비스</a:t>
            </a:r>
            <a:r>
              <a:rPr dirty="0"/>
              <a:t> </a:t>
            </a:r>
            <a:r>
              <a:rPr dirty="0" err="1"/>
              <a:t>프로세스</a:t>
            </a:r>
            <a:r>
              <a:rPr dirty="0"/>
              <a:t>(</a:t>
            </a:r>
            <a:r>
              <a:rPr dirty="0" err="1"/>
              <a:t>도식화</a:t>
            </a:r>
            <a:r>
              <a:rPr dirty="0"/>
              <a:t>)</a:t>
            </a:r>
          </a:p>
        </p:txBody>
      </p:sp>
      <p:sp>
        <p:nvSpPr>
          <p:cNvPr id="212" name="슬라이드 구분점 텍스트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3. 솔루션 (Solution)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4</a:t>
            </a:r>
            <a:r>
              <a:rPr dirty="0" smtClean="0"/>
              <a:t>. </a:t>
            </a:r>
            <a:r>
              <a:rPr dirty="0" err="1"/>
              <a:t>솔루션</a:t>
            </a:r>
            <a:r>
              <a:rPr dirty="0"/>
              <a:t> (Solution)</a:t>
            </a:r>
          </a:p>
        </p:txBody>
      </p:sp>
      <p:sp>
        <p:nvSpPr>
          <p:cNvPr id="215" name="3-3. 창업아이템 실현 및 구체화 방안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rPr lang="en-US" dirty="0" smtClean="0"/>
              <a:t>4</a:t>
            </a:r>
            <a:r>
              <a:rPr dirty="0" smtClean="0"/>
              <a:t>-3</a:t>
            </a:r>
            <a:r>
              <a:rPr dirty="0"/>
              <a:t>. </a:t>
            </a:r>
            <a:r>
              <a:rPr dirty="0" err="1"/>
              <a:t>창업아이템</a:t>
            </a:r>
            <a:r>
              <a:rPr dirty="0"/>
              <a:t> </a:t>
            </a:r>
            <a:r>
              <a:rPr dirty="0" err="1"/>
              <a:t>실현</a:t>
            </a:r>
            <a:r>
              <a:rPr dirty="0"/>
              <a:t> 및 </a:t>
            </a:r>
            <a:r>
              <a:rPr dirty="0" err="1"/>
              <a:t>구체화</a:t>
            </a:r>
            <a:r>
              <a:rPr dirty="0"/>
              <a:t> </a:t>
            </a:r>
            <a:r>
              <a:rPr dirty="0" err="1"/>
              <a:t>방안</a:t>
            </a:r>
            <a:endParaRPr dirty="0"/>
          </a:p>
        </p:txBody>
      </p:sp>
      <p:sp>
        <p:nvSpPr>
          <p:cNvPr id="216" name="슬라이드 구분점 텍스트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4. 비즈니스 모델 전략 수립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5</a:t>
            </a:r>
            <a:r>
              <a:rPr dirty="0" smtClean="0"/>
              <a:t>. </a:t>
            </a:r>
            <a:r>
              <a:rPr dirty="0" err="1"/>
              <a:t>비즈니스</a:t>
            </a:r>
            <a:r>
              <a:rPr dirty="0"/>
              <a:t> </a:t>
            </a:r>
            <a:r>
              <a:rPr dirty="0" err="1"/>
              <a:t>모델</a:t>
            </a:r>
            <a:r>
              <a:rPr dirty="0"/>
              <a:t> </a:t>
            </a:r>
            <a:r>
              <a:rPr dirty="0" err="1"/>
              <a:t>전략</a:t>
            </a:r>
            <a:r>
              <a:rPr dirty="0"/>
              <a:t> </a:t>
            </a:r>
            <a:r>
              <a:rPr dirty="0" err="1"/>
              <a:t>수립</a:t>
            </a:r>
            <a:endParaRPr dirty="0"/>
          </a:p>
        </p:txBody>
      </p:sp>
      <p:sp>
        <p:nvSpPr>
          <p:cNvPr id="219" name="4-1. 창업아이템 사업화 추진 전략(비즈니스캔버스 모델 참조)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rPr lang="en-US" dirty="0" smtClean="0"/>
              <a:t>5</a:t>
            </a:r>
            <a:r>
              <a:rPr dirty="0" smtClean="0"/>
              <a:t>-1</a:t>
            </a:r>
            <a:r>
              <a:rPr dirty="0"/>
              <a:t>. </a:t>
            </a:r>
            <a:r>
              <a:rPr dirty="0" err="1"/>
              <a:t>창업아이템</a:t>
            </a:r>
            <a:r>
              <a:rPr dirty="0"/>
              <a:t> </a:t>
            </a:r>
            <a:r>
              <a:rPr dirty="0" err="1"/>
              <a:t>사업화</a:t>
            </a:r>
            <a:r>
              <a:rPr dirty="0"/>
              <a:t> </a:t>
            </a:r>
            <a:r>
              <a:rPr dirty="0" err="1"/>
              <a:t>추진</a:t>
            </a:r>
            <a:r>
              <a:rPr dirty="0"/>
              <a:t> </a:t>
            </a:r>
            <a:r>
              <a:rPr dirty="0" err="1"/>
              <a:t>전략</a:t>
            </a:r>
            <a:r>
              <a:rPr dirty="0"/>
              <a:t>(</a:t>
            </a:r>
            <a:r>
              <a:rPr dirty="0" err="1"/>
              <a:t>비즈니스캔버스</a:t>
            </a:r>
            <a:r>
              <a:rPr dirty="0"/>
              <a:t> </a:t>
            </a:r>
            <a:r>
              <a:rPr dirty="0" err="1"/>
              <a:t>모델</a:t>
            </a:r>
            <a:r>
              <a:rPr dirty="0"/>
              <a:t> </a:t>
            </a:r>
            <a:r>
              <a:rPr dirty="0" err="1"/>
              <a:t>참조</a:t>
            </a:r>
            <a:r>
              <a:rPr dirty="0"/>
              <a:t>)</a:t>
            </a:r>
          </a:p>
        </p:txBody>
      </p:sp>
      <p:sp>
        <p:nvSpPr>
          <p:cNvPr id="220" name="슬라이드 구분점 텍스트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4. 비즈니스 모델 전략 수립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5</a:t>
            </a:r>
            <a:r>
              <a:rPr dirty="0" smtClean="0"/>
              <a:t>. </a:t>
            </a:r>
            <a:r>
              <a:rPr dirty="0" err="1"/>
              <a:t>비즈니스</a:t>
            </a:r>
            <a:r>
              <a:rPr dirty="0"/>
              <a:t> </a:t>
            </a:r>
            <a:r>
              <a:rPr dirty="0" err="1"/>
              <a:t>모델</a:t>
            </a:r>
            <a:r>
              <a:rPr dirty="0"/>
              <a:t> </a:t>
            </a:r>
            <a:r>
              <a:rPr dirty="0" err="1"/>
              <a:t>전략</a:t>
            </a:r>
            <a:r>
              <a:rPr dirty="0"/>
              <a:t> </a:t>
            </a:r>
            <a:r>
              <a:rPr dirty="0" err="1"/>
              <a:t>수립</a:t>
            </a:r>
            <a:endParaRPr dirty="0"/>
          </a:p>
        </p:txBody>
      </p:sp>
      <p:sp>
        <p:nvSpPr>
          <p:cNvPr id="223" name="4-2. 수익 및 손익 계획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rPr lang="en-US" dirty="0" smtClean="0"/>
              <a:t>5</a:t>
            </a:r>
            <a:r>
              <a:rPr dirty="0" smtClean="0"/>
              <a:t>-2</a:t>
            </a:r>
            <a:r>
              <a:rPr dirty="0"/>
              <a:t>. </a:t>
            </a:r>
            <a:r>
              <a:rPr dirty="0" err="1"/>
              <a:t>수익</a:t>
            </a:r>
            <a:r>
              <a:rPr dirty="0"/>
              <a:t> 및 </a:t>
            </a:r>
            <a:r>
              <a:rPr dirty="0" err="1"/>
              <a:t>손익</a:t>
            </a:r>
            <a:r>
              <a:rPr dirty="0"/>
              <a:t> </a:t>
            </a:r>
            <a:r>
              <a:rPr dirty="0" err="1"/>
              <a:t>계획</a:t>
            </a:r>
            <a:endParaRPr dirty="0"/>
          </a:p>
        </p:txBody>
      </p:sp>
      <p:sp>
        <p:nvSpPr>
          <p:cNvPr id="224" name="슬라이드 구분점 텍스트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4. 비즈니스 모델 전략 수립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5</a:t>
            </a:r>
            <a:r>
              <a:rPr dirty="0" smtClean="0"/>
              <a:t>. </a:t>
            </a:r>
            <a:r>
              <a:rPr dirty="0" err="1"/>
              <a:t>비즈니스</a:t>
            </a:r>
            <a:r>
              <a:rPr dirty="0"/>
              <a:t> </a:t>
            </a:r>
            <a:r>
              <a:rPr dirty="0" err="1"/>
              <a:t>모델</a:t>
            </a:r>
            <a:r>
              <a:rPr dirty="0"/>
              <a:t> </a:t>
            </a:r>
            <a:r>
              <a:rPr dirty="0" err="1"/>
              <a:t>전략</a:t>
            </a:r>
            <a:r>
              <a:rPr dirty="0"/>
              <a:t> </a:t>
            </a:r>
            <a:r>
              <a:rPr dirty="0" err="1"/>
              <a:t>수립</a:t>
            </a:r>
            <a:endParaRPr dirty="0"/>
          </a:p>
        </p:txBody>
      </p:sp>
      <p:sp>
        <p:nvSpPr>
          <p:cNvPr id="227" name="4-3. 창업 자금조달 로드맵 수립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rPr lang="en-US" dirty="0" smtClean="0"/>
              <a:t>5</a:t>
            </a:r>
            <a:r>
              <a:rPr dirty="0" smtClean="0"/>
              <a:t>-3</a:t>
            </a:r>
            <a:r>
              <a:rPr dirty="0"/>
              <a:t>. </a:t>
            </a:r>
            <a:r>
              <a:rPr dirty="0" err="1"/>
              <a:t>창업</a:t>
            </a:r>
            <a:r>
              <a:rPr dirty="0"/>
              <a:t> </a:t>
            </a:r>
            <a:r>
              <a:rPr dirty="0" err="1"/>
              <a:t>자금조달</a:t>
            </a:r>
            <a:r>
              <a:rPr dirty="0"/>
              <a:t> </a:t>
            </a:r>
            <a:r>
              <a:rPr dirty="0" err="1"/>
              <a:t>로드맵</a:t>
            </a:r>
            <a:r>
              <a:rPr dirty="0"/>
              <a:t> </a:t>
            </a:r>
            <a:r>
              <a:rPr dirty="0" err="1"/>
              <a:t>수립</a:t>
            </a:r>
            <a:endParaRPr dirty="0"/>
          </a:p>
        </p:txBody>
      </p:sp>
      <p:sp>
        <p:nvSpPr>
          <p:cNvPr id="228" name="슬라이드 구분점 텍스트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5. SDGs와 ESG 경영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6</a:t>
            </a:r>
            <a:r>
              <a:rPr dirty="0" smtClean="0"/>
              <a:t>. </a:t>
            </a:r>
            <a:r>
              <a:rPr dirty="0" err="1"/>
              <a:t>SDGs와</a:t>
            </a:r>
            <a:r>
              <a:rPr dirty="0"/>
              <a:t> ESG </a:t>
            </a:r>
            <a:r>
              <a:rPr dirty="0" err="1"/>
              <a:t>경영</a:t>
            </a:r>
            <a:endParaRPr dirty="0"/>
          </a:p>
        </p:txBody>
      </p:sp>
      <p:sp>
        <p:nvSpPr>
          <p:cNvPr id="231" name="5-1. 환경 (Environment)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rPr lang="en-US" dirty="0" smtClean="0"/>
              <a:t>6</a:t>
            </a:r>
            <a:r>
              <a:rPr dirty="0" smtClean="0"/>
              <a:t>-1</a:t>
            </a:r>
            <a:r>
              <a:rPr dirty="0"/>
              <a:t>. </a:t>
            </a:r>
            <a:r>
              <a:rPr dirty="0" err="1"/>
              <a:t>환경</a:t>
            </a:r>
            <a:r>
              <a:rPr dirty="0"/>
              <a:t> (Environment)</a:t>
            </a:r>
          </a:p>
        </p:txBody>
      </p:sp>
      <p:sp>
        <p:nvSpPr>
          <p:cNvPr id="232" name="슬라이드 구분점 텍스트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5. SDGs와 ESG 경영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6</a:t>
            </a:r>
            <a:r>
              <a:rPr dirty="0" smtClean="0"/>
              <a:t>. </a:t>
            </a:r>
            <a:r>
              <a:rPr dirty="0" err="1"/>
              <a:t>SDGs와</a:t>
            </a:r>
            <a:r>
              <a:rPr dirty="0"/>
              <a:t> ESG </a:t>
            </a:r>
            <a:r>
              <a:rPr dirty="0" err="1"/>
              <a:t>경영</a:t>
            </a:r>
            <a:endParaRPr dirty="0"/>
          </a:p>
        </p:txBody>
      </p:sp>
      <p:sp>
        <p:nvSpPr>
          <p:cNvPr id="235" name="5-2. 사회 (Social)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rPr lang="en-US" dirty="0" smtClean="0"/>
              <a:t>6</a:t>
            </a:r>
            <a:r>
              <a:rPr dirty="0" smtClean="0"/>
              <a:t>-2</a:t>
            </a:r>
            <a:r>
              <a:rPr dirty="0"/>
              <a:t>. </a:t>
            </a:r>
            <a:r>
              <a:rPr dirty="0" err="1"/>
              <a:t>사회</a:t>
            </a:r>
            <a:r>
              <a:rPr dirty="0"/>
              <a:t> (Social)</a:t>
            </a:r>
          </a:p>
        </p:txBody>
      </p:sp>
      <p:sp>
        <p:nvSpPr>
          <p:cNvPr id="236" name="슬라이드 구분점 텍스트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5. SDGs와 ESG 경영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6</a:t>
            </a:r>
            <a:r>
              <a:rPr dirty="0" smtClean="0"/>
              <a:t>. </a:t>
            </a:r>
            <a:r>
              <a:rPr dirty="0" err="1"/>
              <a:t>SDGs와</a:t>
            </a:r>
            <a:r>
              <a:rPr dirty="0"/>
              <a:t> ESG </a:t>
            </a:r>
            <a:r>
              <a:rPr dirty="0" err="1"/>
              <a:t>경영</a:t>
            </a:r>
            <a:endParaRPr dirty="0"/>
          </a:p>
        </p:txBody>
      </p:sp>
      <p:sp>
        <p:nvSpPr>
          <p:cNvPr id="239" name="5-3. 지배구조 및 투명성 전략(Governance)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rPr lang="en-US" dirty="0" smtClean="0"/>
              <a:t>6</a:t>
            </a:r>
            <a:r>
              <a:rPr dirty="0" smtClean="0"/>
              <a:t>-3</a:t>
            </a:r>
            <a:r>
              <a:rPr dirty="0"/>
              <a:t>. </a:t>
            </a:r>
            <a:r>
              <a:rPr dirty="0" err="1"/>
              <a:t>지배구조</a:t>
            </a:r>
            <a:r>
              <a:rPr dirty="0"/>
              <a:t> 및 </a:t>
            </a:r>
            <a:r>
              <a:rPr dirty="0" err="1"/>
              <a:t>투명성</a:t>
            </a:r>
            <a:r>
              <a:rPr dirty="0"/>
              <a:t> </a:t>
            </a:r>
            <a:r>
              <a:rPr dirty="0" err="1"/>
              <a:t>전략</a:t>
            </a:r>
            <a:r>
              <a:rPr dirty="0"/>
              <a:t>(Governance)</a:t>
            </a:r>
          </a:p>
        </p:txBody>
      </p:sp>
      <p:sp>
        <p:nvSpPr>
          <p:cNvPr id="240" name="슬라이드 구분점 텍스트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6.마케팅 및 세일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7</a:t>
            </a:r>
            <a:r>
              <a:rPr dirty="0" smtClean="0"/>
              <a:t>.</a:t>
            </a:r>
            <a:r>
              <a:rPr dirty="0"/>
              <a:t>마케팅 및 </a:t>
            </a:r>
            <a:r>
              <a:rPr dirty="0" err="1"/>
              <a:t>세일즈</a:t>
            </a:r>
            <a:endParaRPr dirty="0"/>
          </a:p>
        </p:txBody>
      </p:sp>
      <p:sp>
        <p:nvSpPr>
          <p:cNvPr id="243" name="5-1. 브랜딩 및 마케팅 전략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rPr lang="en-US" dirty="0" smtClean="0"/>
              <a:t>7-</a:t>
            </a:r>
            <a:r>
              <a:rPr dirty="0" smtClean="0"/>
              <a:t>1</a:t>
            </a:r>
            <a:r>
              <a:rPr dirty="0"/>
              <a:t>. </a:t>
            </a:r>
            <a:r>
              <a:rPr dirty="0" err="1"/>
              <a:t>브랜딩</a:t>
            </a:r>
            <a:r>
              <a:rPr dirty="0"/>
              <a:t> 및 </a:t>
            </a:r>
            <a:r>
              <a:rPr dirty="0" err="1"/>
              <a:t>마케팅</a:t>
            </a:r>
            <a:r>
              <a:rPr dirty="0"/>
              <a:t> </a:t>
            </a:r>
            <a:r>
              <a:rPr dirty="0" err="1"/>
              <a:t>전략</a:t>
            </a:r>
            <a:endParaRPr dirty="0"/>
          </a:p>
        </p:txBody>
      </p:sp>
      <p:sp>
        <p:nvSpPr>
          <p:cNvPr id="244" name="슬라이드 구분점 텍스트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발표평가 PPT 작성 유의사항 – 본 슬라이드 삭제 후 제출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발표평가 PPT 작성 유의사항 – 본 슬라이드 삭제 후 제출</a:t>
            </a:r>
            <a:endParaRPr sz="1200" b="0" spc="-24"/>
          </a:p>
        </p:txBody>
      </p:sp>
      <p:sp>
        <p:nvSpPr>
          <p:cNvPr id="181" name="발표는 표지 및 목차를 제외하고 본문은 30매 내외로 작성하는 것을 권장합니다.…"/>
          <p:cNvSpPr txBox="1">
            <a:spLocks noGrp="1"/>
          </p:cNvSpPr>
          <p:nvPr>
            <p:ph type="body" idx="1"/>
          </p:nvPr>
        </p:nvSpPr>
        <p:spPr>
          <a:xfrm>
            <a:off x="1268587" y="3253751"/>
            <a:ext cx="21846826" cy="10245517"/>
          </a:xfrm>
          <a:prstGeom prst="rect">
            <a:avLst/>
          </a:prstGeom>
        </p:spPr>
        <p:txBody>
          <a:bodyPr/>
          <a:lstStyle/>
          <a:p>
            <a:pPr marL="986366" indent="-846666">
              <a:lnSpc>
                <a:spcPct val="50000"/>
              </a:lnSpc>
              <a:buFont typeface="TimesNewRomanPSMT"/>
              <a:buAutoNum type="arabicPeriod"/>
              <a:defRPr sz="3000"/>
            </a:pPr>
            <a:r>
              <a:rPr dirty="0" err="1"/>
              <a:t>발표는</a:t>
            </a:r>
            <a:r>
              <a:rPr dirty="0"/>
              <a:t> </a:t>
            </a:r>
            <a:r>
              <a:rPr dirty="0" err="1"/>
              <a:t>표지</a:t>
            </a:r>
            <a:r>
              <a:rPr dirty="0"/>
              <a:t> 및 </a:t>
            </a:r>
            <a:r>
              <a:rPr dirty="0" err="1"/>
              <a:t>목차를</a:t>
            </a:r>
            <a:r>
              <a:rPr dirty="0"/>
              <a:t> </a:t>
            </a:r>
            <a:r>
              <a:rPr dirty="0" err="1"/>
              <a:t>제외하고</a:t>
            </a:r>
            <a:r>
              <a:rPr dirty="0"/>
              <a:t> </a:t>
            </a:r>
            <a:r>
              <a:rPr dirty="0" err="1"/>
              <a:t>본문은</a:t>
            </a:r>
            <a:r>
              <a:rPr dirty="0"/>
              <a:t> 30매 </a:t>
            </a:r>
            <a:r>
              <a:rPr dirty="0" err="1"/>
              <a:t>내외로</a:t>
            </a:r>
            <a:r>
              <a:rPr dirty="0"/>
              <a:t> </a:t>
            </a:r>
            <a:r>
              <a:rPr dirty="0" err="1"/>
              <a:t>작성하는</a:t>
            </a:r>
            <a:r>
              <a:rPr dirty="0"/>
              <a:t> </a:t>
            </a:r>
            <a:r>
              <a:rPr dirty="0" err="1"/>
              <a:t>것을</a:t>
            </a:r>
            <a:r>
              <a:rPr dirty="0"/>
              <a:t> </a:t>
            </a:r>
            <a:r>
              <a:rPr dirty="0" err="1"/>
              <a:t>권장합니다</a:t>
            </a:r>
            <a:r>
              <a:rPr dirty="0"/>
              <a:t>.</a:t>
            </a:r>
          </a:p>
          <a:p>
            <a:pPr marL="986366" indent="-846666">
              <a:lnSpc>
                <a:spcPct val="50000"/>
              </a:lnSpc>
              <a:buFont typeface="TimesNewRomanPSMT"/>
              <a:buAutoNum type="arabicPeriod"/>
              <a:defRPr sz="3000"/>
            </a:pPr>
            <a:r>
              <a:rPr dirty="0"/>
              <a:t>PPT </a:t>
            </a:r>
            <a:r>
              <a:rPr dirty="0" err="1"/>
              <a:t>디자인</a:t>
            </a:r>
            <a:r>
              <a:rPr dirty="0"/>
              <a:t> </a:t>
            </a:r>
            <a:r>
              <a:rPr dirty="0" err="1"/>
              <a:t>변경은</a:t>
            </a:r>
            <a:r>
              <a:rPr dirty="0"/>
              <a:t> </a:t>
            </a:r>
            <a:r>
              <a:rPr dirty="0" err="1"/>
              <a:t>가능하지만</a:t>
            </a:r>
            <a:r>
              <a:rPr dirty="0"/>
              <a:t>, </a:t>
            </a:r>
            <a:r>
              <a:rPr dirty="0" err="1"/>
              <a:t>제안된</a:t>
            </a:r>
            <a:r>
              <a:rPr dirty="0"/>
              <a:t> </a:t>
            </a:r>
            <a:r>
              <a:rPr dirty="0" err="1"/>
              <a:t>목차와</a:t>
            </a:r>
            <a:r>
              <a:rPr dirty="0"/>
              <a:t> </a:t>
            </a:r>
            <a:r>
              <a:rPr dirty="0" err="1"/>
              <a:t>작성순서는</a:t>
            </a:r>
            <a:r>
              <a:rPr dirty="0"/>
              <a:t> </a:t>
            </a:r>
            <a:r>
              <a:rPr dirty="0" err="1"/>
              <a:t>변경할</a:t>
            </a:r>
            <a:r>
              <a:rPr dirty="0"/>
              <a:t> 수 </a:t>
            </a:r>
            <a:r>
              <a:rPr dirty="0" err="1"/>
              <a:t>없습니다</a:t>
            </a:r>
            <a:r>
              <a:rPr dirty="0"/>
              <a:t>.</a:t>
            </a:r>
          </a:p>
          <a:p>
            <a:pPr marL="986366" indent="-846666">
              <a:lnSpc>
                <a:spcPct val="50000"/>
              </a:lnSpc>
              <a:buFont typeface="TimesNewRomanPSMT"/>
              <a:buAutoNum type="arabicPeriod"/>
              <a:defRPr sz="3000"/>
            </a:pPr>
            <a:r>
              <a:rPr dirty="0" err="1"/>
              <a:t>발표시간은</a:t>
            </a:r>
            <a:r>
              <a:rPr dirty="0"/>
              <a:t> </a:t>
            </a:r>
            <a:r>
              <a:rPr lang="en-US" dirty="0"/>
              <a:t>6</a:t>
            </a:r>
            <a:r>
              <a:rPr dirty="0" smtClean="0"/>
              <a:t>분 </a:t>
            </a:r>
            <a:r>
              <a:rPr dirty="0" err="1"/>
              <a:t>이내로</a:t>
            </a:r>
            <a:r>
              <a:rPr dirty="0"/>
              <a:t> </a:t>
            </a:r>
            <a:r>
              <a:rPr dirty="0" err="1"/>
              <a:t>제한되며</a:t>
            </a:r>
            <a:r>
              <a:rPr dirty="0"/>
              <a:t>, </a:t>
            </a:r>
            <a:r>
              <a:rPr dirty="0" err="1"/>
              <a:t>질의응답</a:t>
            </a:r>
            <a:r>
              <a:rPr dirty="0"/>
              <a:t> </a:t>
            </a:r>
            <a:r>
              <a:rPr dirty="0" err="1"/>
              <a:t>시간을</a:t>
            </a:r>
            <a:r>
              <a:rPr dirty="0"/>
              <a:t> </a:t>
            </a:r>
            <a:r>
              <a:rPr dirty="0" err="1"/>
              <a:t>포함하여</a:t>
            </a:r>
            <a:r>
              <a:rPr dirty="0"/>
              <a:t> 총 </a:t>
            </a:r>
            <a:r>
              <a:rPr lang="en-US" dirty="0" smtClean="0"/>
              <a:t>10</a:t>
            </a:r>
            <a:r>
              <a:rPr dirty="0" smtClean="0"/>
              <a:t>분 </a:t>
            </a:r>
            <a:r>
              <a:rPr dirty="0" err="1"/>
              <a:t>소요될</a:t>
            </a:r>
            <a:r>
              <a:rPr dirty="0"/>
              <a:t> </a:t>
            </a:r>
            <a:r>
              <a:rPr dirty="0" err="1"/>
              <a:t>예정입니다</a:t>
            </a:r>
            <a:r>
              <a:rPr dirty="0"/>
              <a:t>.</a:t>
            </a:r>
          </a:p>
          <a:p>
            <a:pPr marL="986366" indent="-846666">
              <a:lnSpc>
                <a:spcPct val="50000"/>
              </a:lnSpc>
              <a:buFont typeface="TimesNewRomanPSMT"/>
              <a:buAutoNum type="arabicPeriod"/>
              <a:defRPr sz="3000"/>
            </a:pPr>
            <a:r>
              <a:rPr dirty="0"/>
              <a:t>PPT </a:t>
            </a:r>
            <a:r>
              <a:rPr dirty="0" err="1"/>
              <a:t>디자인</a:t>
            </a:r>
            <a:r>
              <a:rPr dirty="0"/>
              <a:t> </a:t>
            </a:r>
            <a:r>
              <a:rPr dirty="0" err="1"/>
              <a:t>변경은</a:t>
            </a:r>
            <a:r>
              <a:rPr dirty="0"/>
              <a:t> </a:t>
            </a:r>
            <a:r>
              <a:rPr dirty="0" err="1"/>
              <a:t>가능하지만</a:t>
            </a:r>
            <a:r>
              <a:rPr dirty="0"/>
              <a:t>, </a:t>
            </a:r>
            <a:r>
              <a:rPr dirty="0" err="1"/>
              <a:t>제안된</a:t>
            </a:r>
            <a:r>
              <a:rPr dirty="0"/>
              <a:t> </a:t>
            </a:r>
            <a:r>
              <a:rPr dirty="0" err="1"/>
              <a:t>목차와</a:t>
            </a:r>
            <a:r>
              <a:rPr dirty="0"/>
              <a:t> </a:t>
            </a:r>
            <a:r>
              <a:rPr dirty="0" err="1"/>
              <a:t>작성순서는</a:t>
            </a:r>
            <a:r>
              <a:rPr dirty="0"/>
              <a:t> </a:t>
            </a:r>
            <a:r>
              <a:rPr dirty="0" err="1"/>
              <a:t>변경할</a:t>
            </a:r>
            <a:r>
              <a:rPr dirty="0"/>
              <a:t> 수 </a:t>
            </a:r>
            <a:r>
              <a:rPr dirty="0" err="1"/>
              <a:t>없습니다</a:t>
            </a:r>
            <a:r>
              <a:rPr dirty="0"/>
              <a:t>.</a:t>
            </a:r>
          </a:p>
          <a:p>
            <a:pPr marL="986366" indent="-846666">
              <a:lnSpc>
                <a:spcPct val="50000"/>
              </a:lnSpc>
              <a:buFont typeface="TimesNewRomanPSMT"/>
              <a:buAutoNum type="arabicPeriod"/>
              <a:defRPr sz="3000"/>
            </a:pPr>
            <a:r>
              <a:rPr dirty="0" err="1"/>
              <a:t>파워포인트</a:t>
            </a:r>
            <a:r>
              <a:rPr dirty="0"/>
              <a:t> </a:t>
            </a:r>
            <a:r>
              <a:rPr dirty="0" err="1"/>
              <a:t>애니메이션</a:t>
            </a:r>
            <a:r>
              <a:rPr dirty="0"/>
              <a:t>, </a:t>
            </a:r>
            <a:r>
              <a:rPr dirty="0" err="1"/>
              <a:t>유료폰트</a:t>
            </a:r>
            <a:r>
              <a:rPr dirty="0"/>
              <a:t> </a:t>
            </a:r>
            <a:r>
              <a:rPr dirty="0" err="1"/>
              <a:t>등의</a:t>
            </a:r>
            <a:r>
              <a:rPr dirty="0"/>
              <a:t> </a:t>
            </a:r>
            <a:r>
              <a:rPr dirty="0" err="1"/>
              <a:t>효과는</a:t>
            </a:r>
            <a:r>
              <a:rPr dirty="0"/>
              <a:t> </a:t>
            </a:r>
            <a:r>
              <a:rPr dirty="0" err="1"/>
              <a:t>사용을</a:t>
            </a:r>
            <a:r>
              <a:rPr dirty="0"/>
              <a:t> </a:t>
            </a:r>
            <a:r>
              <a:rPr dirty="0" err="1"/>
              <a:t>지양해주세요</a:t>
            </a:r>
            <a:r>
              <a:rPr dirty="0"/>
              <a:t>.</a:t>
            </a:r>
          </a:p>
          <a:p>
            <a:pPr marL="1443566" lvl="1" indent="-846666">
              <a:lnSpc>
                <a:spcPct val="50000"/>
              </a:lnSpc>
              <a:buFont typeface="TimesNewRomanPSMT"/>
              <a:defRPr sz="3000"/>
            </a:pPr>
            <a:r>
              <a:rPr dirty="0" err="1"/>
              <a:t>애니메이션과</a:t>
            </a:r>
            <a:r>
              <a:rPr dirty="0"/>
              <a:t> </a:t>
            </a:r>
            <a:r>
              <a:rPr dirty="0" err="1"/>
              <a:t>특수</a:t>
            </a:r>
            <a:r>
              <a:rPr dirty="0"/>
              <a:t> </a:t>
            </a:r>
            <a:r>
              <a:rPr dirty="0" err="1"/>
              <a:t>폰트로</a:t>
            </a:r>
            <a:r>
              <a:rPr dirty="0"/>
              <a:t> </a:t>
            </a:r>
            <a:r>
              <a:rPr dirty="0" err="1"/>
              <a:t>인한</a:t>
            </a:r>
            <a:r>
              <a:rPr dirty="0"/>
              <a:t> </a:t>
            </a:r>
            <a:r>
              <a:rPr dirty="0" err="1"/>
              <a:t>오류나</a:t>
            </a:r>
            <a:r>
              <a:rPr dirty="0"/>
              <a:t> </a:t>
            </a:r>
            <a:r>
              <a:rPr dirty="0" err="1"/>
              <a:t>발표시간</a:t>
            </a:r>
            <a:r>
              <a:rPr dirty="0"/>
              <a:t> </a:t>
            </a:r>
            <a:r>
              <a:rPr dirty="0" err="1"/>
              <a:t>지연은</a:t>
            </a:r>
            <a:r>
              <a:rPr dirty="0"/>
              <a:t> </a:t>
            </a:r>
            <a:r>
              <a:rPr dirty="0" err="1"/>
              <a:t>창업기업에게</a:t>
            </a:r>
            <a:r>
              <a:rPr dirty="0"/>
              <a:t> </a:t>
            </a:r>
            <a:r>
              <a:rPr dirty="0" err="1"/>
              <a:t>책임이</a:t>
            </a:r>
            <a:r>
              <a:rPr dirty="0"/>
              <a:t> </a:t>
            </a:r>
            <a:r>
              <a:rPr dirty="0" err="1"/>
              <a:t>있습니다</a:t>
            </a:r>
            <a:r>
              <a:rPr dirty="0"/>
              <a:t>.</a:t>
            </a:r>
          </a:p>
          <a:p>
            <a:pPr marL="986366" indent="-846666">
              <a:lnSpc>
                <a:spcPct val="50000"/>
              </a:lnSpc>
              <a:buFont typeface="TimesNewRomanPSMT"/>
              <a:buAutoNum type="arabicPeriod" startAt="5"/>
              <a:defRPr sz="3000"/>
            </a:pPr>
            <a:r>
              <a:rPr dirty="0" err="1"/>
              <a:t>제출기한은</a:t>
            </a:r>
            <a:r>
              <a:rPr dirty="0"/>
              <a:t> </a:t>
            </a:r>
            <a:r>
              <a:rPr dirty="0" err="1"/>
              <a:t>추후</a:t>
            </a:r>
            <a:r>
              <a:rPr dirty="0"/>
              <a:t> </a:t>
            </a:r>
            <a:r>
              <a:rPr dirty="0" err="1"/>
              <a:t>공지될</a:t>
            </a:r>
            <a:r>
              <a:rPr dirty="0"/>
              <a:t> </a:t>
            </a:r>
            <a:r>
              <a:rPr dirty="0" err="1"/>
              <a:t>예정입니다</a:t>
            </a:r>
            <a:r>
              <a:rPr dirty="0"/>
              <a:t>.</a:t>
            </a:r>
          </a:p>
          <a:p>
            <a:pPr marL="1443566" lvl="1" indent="-846666">
              <a:lnSpc>
                <a:spcPct val="50000"/>
              </a:lnSpc>
              <a:buFont typeface="TimesNewRomanPSMT"/>
              <a:defRPr sz="3000"/>
            </a:pPr>
            <a:r>
              <a:rPr dirty="0" err="1"/>
              <a:t>제출한</a:t>
            </a:r>
            <a:r>
              <a:rPr dirty="0"/>
              <a:t> </a:t>
            </a:r>
            <a:r>
              <a:rPr dirty="0" err="1"/>
              <a:t>발표자료는</a:t>
            </a:r>
            <a:r>
              <a:rPr dirty="0"/>
              <a:t> </a:t>
            </a:r>
            <a:r>
              <a:rPr dirty="0" err="1"/>
              <a:t>수정이</a:t>
            </a:r>
            <a:r>
              <a:rPr dirty="0"/>
              <a:t> </a:t>
            </a:r>
            <a:r>
              <a:rPr dirty="0" err="1"/>
              <a:t>불가능하니</a:t>
            </a:r>
            <a:r>
              <a:rPr dirty="0"/>
              <a:t> </a:t>
            </a:r>
            <a:r>
              <a:rPr dirty="0" err="1"/>
              <a:t>주의해주세요</a:t>
            </a:r>
            <a:r>
              <a:rPr dirty="0"/>
              <a:t>.</a:t>
            </a:r>
          </a:p>
          <a:p>
            <a:pPr marL="986366" indent="-846666">
              <a:lnSpc>
                <a:spcPct val="50000"/>
              </a:lnSpc>
              <a:buFont typeface="TimesNewRomanPSMT"/>
              <a:buAutoNum type="arabicPeriod" startAt="6"/>
              <a:defRPr sz="3000"/>
            </a:pPr>
            <a:r>
              <a:rPr dirty="0" err="1"/>
              <a:t>제출</a:t>
            </a:r>
            <a:r>
              <a:rPr dirty="0"/>
              <a:t> </a:t>
            </a:r>
            <a:r>
              <a:rPr dirty="0" err="1"/>
              <a:t>방법은</a:t>
            </a:r>
            <a:r>
              <a:rPr dirty="0"/>
              <a:t> </a:t>
            </a:r>
            <a:r>
              <a:rPr dirty="0" err="1"/>
              <a:t>이메일</a:t>
            </a:r>
            <a:r>
              <a:rPr dirty="0"/>
              <a:t> </a:t>
            </a:r>
            <a:r>
              <a:rPr dirty="0" err="1"/>
              <a:t>제출입니다</a:t>
            </a:r>
            <a:r>
              <a:rPr dirty="0"/>
              <a:t>.</a:t>
            </a:r>
          </a:p>
          <a:p>
            <a:pPr marL="1443566" lvl="1" indent="-846666">
              <a:lnSpc>
                <a:spcPct val="50000"/>
              </a:lnSpc>
              <a:buFont typeface="TimesNewRomanPSMT"/>
              <a:defRPr sz="3000"/>
            </a:pPr>
            <a:r>
              <a:rPr dirty="0" err="1"/>
              <a:t>파일명은</a:t>
            </a:r>
            <a:r>
              <a:rPr dirty="0"/>
              <a:t> "</a:t>
            </a:r>
            <a:r>
              <a:rPr dirty="0" smtClean="0"/>
              <a:t>2023</a:t>
            </a:r>
            <a:r>
              <a:rPr lang="ko-KR" altLang="en-US" dirty="0" smtClean="0"/>
              <a:t>년 </a:t>
            </a:r>
            <a:r>
              <a:rPr dirty="0" err="1" smtClean="0"/>
              <a:t>광명시</a:t>
            </a:r>
            <a:r>
              <a:rPr lang="en-US" dirty="0" smtClean="0"/>
              <a:t> ESG </a:t>
            </a:r>
            <a:r>
              <a:rPr lang="ko-KR" altLang="en-US" smtClean="0"/>
              <a:t>창업오디션</a:t>
            </a:r>
            <a:r>
              <a:rPr dirty="0" smtClean="0"/>
              <a:t>_</a:t>
            </a:r>
            <a:r>
              <a:rPr lang="ko-KR" altLang="en-US" dirty="0" smtClean="0"/>
              <a:t>기업명</a:t>
            </a:r>
            <a:r>
              <a:rPr dirty="0" smtClean="0"/>
              <a:t>_</a:t>
            </a:r>
            <a:r>
              <a:rPr lang="ko-KR" altLang="en-US" dirty="0" smtClean="0"/>
              <a:t>대표자명</a:t>
            </a:r>
            <a:r>
              <a:rPr dirty="0" smtClean="0"/>
              <a:t>.</a:t>
            </a:r>
            <a:r>
              <a:rPr dirty="0" err="1"/>
              <a:t>pdf"와</a:t>
            </a:r>
            <a:r>
              <a:rPr dirty="0"/>
              <a:t> </a:t>
            </a:r>
            <a:r>
              <a:rPr dirty="0" err="1"/>
              <a:t>같은</a:t>
            </a:r>
            <a:r>
              <a:rPr dirty="0"/>
              <a:t> </a:t>
            </a:r>
            <a:r>
              <a:rPr dirty="0" err="1"/>
              <a:t>형식으로</a:t>
            </a:r>
            <a:r>
              <a:rPr dirty="0"/>
              <a:t> </a:t>
            </a:r>
            <a:r>
              <a:rPr dirty="0" err="1"/>
              <a:t>작성해주세요</a:t>
            </a:r>
            <a:r>
              <a:rPr dirty="0"/>
              <a:t>.</a:t>
            </a:r>
          </a:p>
          <a:p>
            <a:pPr marL="1443566" lvl="1" indent="-846666">
              <a:lnSpc>
                <a:spcPct val="50000"/>
              </a:lnSpc>
              <a:buFont typeface="TimesNewRomanPSMT"/>
              <a:defRPr sz="3000"/>
            </a:pPr>
            <a:r>
              <a:rPr dirty="0" err="1"/>
              <a:t>가능하면</a:t>
            </a:r>
            <a:r>
              <a:rPr dirty="0"/>
              <a:t> PDF </a:t>
            </a:r>
            <a:r>
              <a:rPr dirty="0" err="1"/>
              <a:t>파일로</a:t>
            </a:r>
            <a:r>
              <a:rPr dirty="0"/>
              <a:t> </a:t>
            </a:r>
            <a:r>
              <a:rPr dirty="0" err="1"/>
              <a:t>변환하여</a:t>
            </a:r>
            <a:r>
              <a:rPr dirty="0"/>
              <a:t> </a:t>
            </a:r>
            <a:r>
              <a:rPr dirty="0" err="1"/>
              <a:t>제출해주세요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5-2. 고객 확보 및 유지 전략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rPr lang="en-US" dirty="0" smtClean="0"/>
              <a:t>7</a:t>
            </a:r>
            <a:r>
              <a:rPr dirty="0" smtClean="0"/>
              <a:t>-2</a:t>
            </a:r>
            <a:r>
              <a:rPr dirty="0"/>
              <a:t>. </a:t>
            </a:r>
            <a:r>
              <a:rPr dirty="0" err="1"/>
              <a:t>고객</a:t>
            </a:r>
            <a:r>
              <a:rPr dirty="0"/>
              <a:t> </a:t>
            </a:r>
            <a:r>
              <a:rPr dirty="0" err="1"/>
              <a:t>확보</a:t>
            </a:r>
            <a:r>
              <a:rPr dirty="0"/>
              <a:t> 및 </a:t>
            </a:r>
            <a:r>
              <a:rPr dirty="0" err="1"/>
              <a:t>유지</a:t>
            </a:r>
            <a:r>
              <a:rPr dirty="0"/>
              <a:t> </a:t>
            </a:r>
            <a:r>
              <a:rPr dirty="0" err="1"/>
              <a:t>전략</a:t>
            </a:r>
            <a:endParaRPr dirty="0"/>
          </a:p>
        </p:txBody>
      </p:sp>
      <p:sp>
        <p:nvSpPr>
          <p:cNvPr id="247" name="슬라이드 구분점 텍스트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8" name="6.마케팅 및 세일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7</a:t>
            </a:r>
            <a:r>
              <a:rPr dirty="0" smtClean="0"/>
              <a:t>.</a:t>
            </a:r>
            <a:r>
              <a:rPr dirty="0"/>
              <a:t>마케팅 및 </a:t>
            </a:r>
            <a:r>
              <a:rPr dirty="0" err="1"/>
              <a:t>세일즈</a:t>
            </a:r>
            <a:endParaRPr dirty="0"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6.마케팅 및 세일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7</a:t>
            </a:r>
            <a:r>
              <a:rPr dirty="0" smtClean="0"/>
              <a:t>.</a:t>
            </a:r>
            <a:r>
              <a:rPr dirty="0"/>
              <a:t>마케팅 및 </a:t>
            </a:r>
            <a:r>
              <a:rPr dirty="0" err="1"/>
              <a:t>세일즈</a:t>
            </a:r>
            <a:endParaRPr dirty="0"/>
          </a:p>
        </p:txBody>
      </p:sp>
      <p:sp>
        <p:nvSpPr>
          <p:cNvPr id="251" name="5-3. 가격 정책 및 판매 전략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rPr lang="en-US" dirty="0" smtClean="0"/>
              <a:t>7</a:t>
            </a:r>
            <a:r>
              <a:rPr dirty="0" smtClean="0"/>
              <a:t>-3</a:t>
            </a:r>
            <a:r>
              <a:rPr dirty="0"/>
              <a:t>. </a:t>
            </a:r>
            <a:r>
              <a:rPr dirty="0" err="1"/>
              <a:t>가격</a:t>
            </a:r>
            <a:r>
              <a:rPr dirty="0"/>
              <a:t> </a:t>
            </a:r>
            <a:r>
              <a:rPr dirty="0" err="1"/>
              <a:t>정책</a:t>
            </a:r>
            <a:r>
              <a:rPr dirty="0"/>
              <a:t> 및 </a:t>
            </a:r>
            <a:r>
              <a:rPr dirty="0" err="1"/>
              <a:t>판매</a:t>
            </a:r>
            <a:r>
              <a:rPr dirty="0"/>
              <a:t> </a:t>
            </a:r>
            <a:r>
              <a:rPr dirty="0" err="1"/>
              <a:t>전략</a:t>
            </a:r>
            <a:endParaRPr dirty="0"/>
          </a:p>
        </p:txBody>
      </p:sp>
      <p:sp>
        <p:nvSpPr>
          <p:cNvPr id="252" name="슬라이드 구분점 텍스트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7.운영 계획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8</a:t>
            </a:r>
            <a:r>
              <a:rPr dirty="0" smtClean="0"/>
              <a:t>.</a:t>
            </a:r>
            <a:r>
              <a:rPr dirty="0"/>
              <a:t>운영 </a:t>
            </a:r>
            <a:r>
              <a:rPr dirty="0" err="1"/>
              <a:t>계획</a:t>
            </a:r>
            <a:endParaRPr dirty="0"/>
          </a:p>
        </p:txBody>
      </p:sp>
      <p:sp>
        <p:nvSpPr>
          <p:cNvPr id="255" name="7-1. 조직 구조(대표자 및 조직원들의 핵심역량)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rPr lang="en-US" dirty="0" smtClean="0"/>
              <a:t>8</a:t>
            </a:r>
            <a:r>
              <a:rPr dirty="0" smtClean="0"/>
              <a:t>-1</a:t>
            </a:r>
            <a:r>
              <a:rPr dirty="0"/>
              <a:t>. </a:t>
            </a:r>
            <a:r>
              <a:rPr dirty="0" err="1"/>
              <a:t>조직</a:t>
            </a:r>
            <a:r>
              <a:rPr dirty="0"/>
              <a:t> </a:t>
            </a:r>
            <a:r>
              <a:rPr dirty="0" err="1"/>
              <a:t>구조</a:t>
            </a:r>
            <a:r>
              <a:rPr dirty="0"/>
              <a:t>(</a:t>
            </a:r>
            <a:r>
              <a:rPr dirty="0" err="1"/>
              <a:t>대표자</a:t>
            </a:r>
            <a:r>
              <a:rPr dirty="0"/>
              <a:t> 및 </a:t>
            </a:r>
            <a:r>
              <a:rPr dirty="0" err="1"/>
              <a:t>조직원들의</a:t>
            </a:r>
            <a:r>
              <a:rPr dirty="0"/>
              <a:t> </a:t>
            </a:r>
            <a:r>
              <a:rPr dirty="0" err="1"/>
              <a:t>핵심역량</a:t>
            </a:r>
            <a:r>
              <a:rPr dirty="0"/>
              <a:t>)</a:t>
            </a:r>
          </a:p>
        </p:txBody>
      </p:sp>
      <p:sp>
        <p:nvSpPr>
          <p:cNvPr id="256" name="슬라이드 구분점 텍스트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7.운영 계획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8</a:t>
            </a:r>
            <a:r>
              <a:rPr dirty="0" smtClean="0"/>
              <a:t>.</a:t>
            </a:r>
            <a:r>
              <a:rPr dirty="0"/>
              <a:t>운영 </a:t>
            </a:r>
            <a:r>
              <a:rPr dirty="0" err="1"/>
              <a:t>계획</a:t>
            </a:r>
            <a:endParaRPr dirty="0"/>
          </a:p>
        </p:txBody>
      </p:sp>
      <p:sp>
        <p:nvSpPr>
          <p:cNvPr id="259" name="7-2. 인력 계획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rPr lang="en-US" dirty="0" smtClean="0"/>
              <a:t>8</a:t>
            </a:r>
            <a:r>
              <a:rPr dirty="0" smtClean="0"/>
              <a:t>-2</a:t>
            </a:r>
            <a:r>
              <a:rPr dirty="0"/>
              <a:t>. </a:t>
            </a:r>
            <a:r>
              <a:rPr dirty="0" err="1"/>
              <a:t>인력</a:t>
            </a:r>
            <a:r>
              <a:rPr dirty="0"/>
              <a:t> </a:t>
            </a:r>
            <a:r>
              <a:rPr dirty="0" err="1"/>
              <a:t>계획</a:t>
            </a:r>
            <a:endParaRPr dirty="0"/>
          </a:p>
        </p:txBody>
      </p:sp>
      <p:sp>
        <p:nvSpPr>
          <p:cNvPr id="260" name="슬라이드 구분점 텍스트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7.운영 계획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8</a:t>
            </a:r>
            <a:r>
              <a:rPr dirty="0" smtClean="0"/>
              <a:t>.</a:t>
            </a:r>
            <a:r>
              <a:rPr dirty="0"/>
              <a:t>운영 </a:t>
            </a:r>
            <a:r>
              <a:rPr dirty="0" err="1"/>
              <a:t>계획</a:t>
            </a:r>
            <a:endParaRPr dirty="0"/>
          </a:p>
        </p:txBody>
      </p:sp>
      <p:sp>
        <p:nvSpPr>
          <p:cNvPr id="263" name="7-3. 생산 및 공급망 관리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rPr lang="en-US" dirty="0" smtClean="0"/>
              <a:t>8</a:t>
            </a:r>
            <a:r>
              <a:rPr dirty="0" smtClean="0"/>
              <a:t>-3</a:t>
            </a:r>
            <a:r>
              <a:rPr dirty="0"/>
              <a:t>. </a:t>
            </a:r>
            <a:r>
              <a:rPr dirty="0" err="1"/>
              <a:t>생산</a:t>
            </a:r>
            <a:r>
              <a:rPr dirty="0"/>
              <a:t> 및 </a:t>
            </a:r>
            <a:r>
              <a:rPr dirty="0" err="1"/>
              <a:t>공급망</a:t>
            </a:r>
            <a:r>
              <a:rPr dirty="0"/>
              <a:t> </a:t>
            </a:r>
            <a:r>
              <a:rPr dirty="0" err="1"/>
              <a:t>관리</a:t>
            </a:r>
            <a:endParaRPr dirty="0"/>
          </a:p>
        </p:txBody>
      </p:sp>
      <p:sp>
        <p:nvSpPr>
          <p:cNvPr id="264" name="슬라이드 구분점 텍스트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7.운영 계획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8</a:t>
            </a:r>
            <a:r>
              <a:rPr dirty="0" smtClean="0"/>
              <a:t>.</a:t>
            </a:r>
            <a:r>
              <a:rPr dirty="0"/>
              <a:t>운영 </a:t>
            </a:r>
            <a:r>
              <a:rPr dirty="0" err="1"/>
              <a:t>계획</a:t>
            </a:r>
            <a:endParaRPr dirty="0"/>
          </a:p>
        </p:txBody>
      </p:sp>
      <p:sp>
        <p:nvSpPr>
          <p:cNvPr id="267" name="7-4. 시스템 및 기술 인프라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rPr lang="en-US" dirty="0" smtClean="0"/>
              <a:t>8</a:t>
            </a:r>
            <a:r>
              <a:rPr dirty="0" smtClean="0"/>
              <a:t>-4</a:t>
            </a:r>
            <a:r>
              <a:rPr dirty="0"/>
              <a:t>. </a:t>
            </a:r>
            <a:r>
              <a:rPr dirty="0" err="1"/>
              <a:t>시스템</a:t>
            </a:r>
            <a:r>
              <a:rPr dirty="0"/>
              <a:t> 및 </a:t>
            </a:r>
            <a:r>
              <a:rPr dirty="0" err="1"/>
              <a:t>기술</a:t>
            </a:r>
            <a:r>
              <a:rPr dirty="0"/>
              <a:t> </a:t>
            </a:r>
            <a:r>
              <a:rPr dirty="0" err="1"/>
              <a:t>인프라</a:t>
            </a:r>
            <a:endParaRPr dirty="0"/>
          </a:p>
        </p:txBody>
      </p:sp>
      <p:sp>
        <p:nvSpPr>
          <p:cNvPr id="268" name="슬라이드 구분점 텍스트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Appendix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Appendix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목차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목차</a:t>
            </a:r>
          </a:p>
        </p:txBody>
      </p:sp>
      <p:sp>
        <p:nvSpPr>
          <p:cNvPr id="184" name="문제인식 (Problem)…"/>
          <p:cNvSpPr txBox="1">
            <a:spLocks noGrp="1"/>
          </p:cNvSpPr>
          <p:nvPr>
            <p:ph type="body" idx="1"/>
          </p:nvPr>
        </p:nvSpPr>
        <p:spPr>
          <a:xfrm>
            <a:off x="889137" y="3243524"/>
            <a:ext cx="21971001" cy="8256011"/>
          </a:xfrm>
          <a:prstGeom prst="rect">
            <a:avLst/>
          </a:prstGeom>
        </p:spPr>
        <p:txBody>
          <a:bodyPr/>
          <a:lstStyle/>
          <a:p>
            <a:pPr marL="1018645" indent="-1018645" defTabSz="825500">
              <a:lnSpc>
                <a:spcPct val="100000"/>
              </a:lnSpc>
              <a:spcBef>
                <a:spcPts val="0"/>
              </a:spcBef>
              <a:buSzPct val="100000"/>
              <a:buAutoNum type="arabicPeriod"/>
              <a:defRPr sz="4300"/>
            </a:pPr>
            <a:r>
              <a:rPr lang="ko-KR" altLang="en-US" dirty="0" smtClean="0"/>
              <a:t>창업 아이템에 대한 요약소개</a:t>
            </a:r>
            <a:endParaRPr lang="en-US" dirty="0" smtClean="0"/>
          </a:p>
          <a:p>
            <a:pPr marL="1018645" indent="-1018645" defTabSz="825500">
              <a:lnSpc>
                <a:spcPct val="100000"/>
              </a:lnSpc>
              <a:spcBef>
                <a:spcPts val="0"/>
              </a:spcBef>
              <a:buSzPct val="100000"/>
              <a:buAutoNum type="arabicPeriod"/>
              <a:defRPr sz="4300"/>
            </a:pPr>
            <a:r>
              <a:rPr dirty="0" err="1" smtClean="0"/>
              <a:t>문제인식</a:t>
            </a:r>
            <a:r>
              <a:rPr dirty="0" smtClean="0"/>
              <a:t> </a:t>
            </a:r>
            <a:r>
              <a:rPr dirty="0"/>
              <a:t>(Problem)</a:t>
            </a:r>
          </a:p>
          <a:p>
            <a:pPr marL="1018645" indent="-1018645" defTabSz="825500">
              <a:lnSpc>
                <a:spcPct val="100000"/>
              </a:lnSpc>
              <a:spcBef>
                <a:spcPts val="0"/>
              </a:spcBef>
              <a:buSzPct val="100000"/>
              <a:buAutoNum type="arabicPeriod"/>
              <a:defRPr sz="4300"/>
            </a:pPr>
            <a:r>
              <a:rPr dirty="0" err="1"/>
              <a:t>시장</a:t>
            </a:r>
            <a:r>
              <a:rPr dirty="0"/>
              <a:t> </a:t>
            </a:r>
            <a:r>
              <a:rPr dirty="0" err="1"/>
              <a:t>분석</a:t>
            </a:r>
            <a:endParaRPr dirty="0"/>
          </a:p>
          <a:p>
            <a:pPr marL="1018645" indent="-1018645" defTabSz="825500">
              <a:lnSpc>
                <a:spcPct val="100000"/>
              </a:lnSpc>
              <a:spcBef>
                <a:spcPts val="0"/>
              </a:spcBef>
              <a:buSzPct val="100000"/>
              <a:buAutoNum type="arabicPeriod"/>
              <a:defRPr sz="4300"/>
            </a:pPr>
            <a:r>
              <a:rPr dirty="0" err="1"/>
              <a:t>솔루션</a:t>
            </a:r>
            <a:r>
              <a:rPr dirty="0"/>
              <a:t> (Solution)</a:t>
            </a:r>
          </a:p>
          <a:p>
            <a:pPr marL="1018645" indent="-1018645" defTabSz="825500">
              <a:lnSpc>
                <a:spcPct val="100000"/>
              </a:lnSpc>
              <a:spcBef>
                <a:spcPts val="0"/>
              </a:spcBef>
              <a:buSzPct val="100000"/>
              <a:buAutoNum type="arabicPeriod"/>
              <a:defRPr sz="4300"/>
            </a:pPr>
            <a:r>
              <a:rPr dirty="0" err="1"/>
              <a:t>비즈니스</a:t>
            </a:r>
            <a:r>
              <a:rPr dirty="0"/>
              <a:t> </a:t>
            </a:r>
            <a:r>
              <a:rPr dirty="0" err="1"/>
              <a:t>모델</a:t>
            </a:r>
            <a:r>
              <a:rPr dirty="0"/>
              <a:t> </a:t>
            </a:r>
            <a:r>
              <a:rPr dirty="0" err="1"/>
              <a:t>전략</a:t>
            </a:r>
            <a:r>
              <a:rPr dirty="0"/>
              <a:t> </a:t>
            </a:r>
            <a:r>
              <a:rPr dirty="0" err="1"/>
              <a:t>수립</a:t>
            </a:r>
            <a:endParaRPr dirty="0"/>
          </a:p>
          <a:p>
            <a:pPr marL="1018645" indent="-1018645" defTabSz="825500">
              <a:lnSpc>
                <a:spcPct val="100000"/>
              </a:lnSpc>
              <a:spcBef>
                <a:spcPts val="0"/>
              </a:spcBef>
              <a:buSzPct val="100000"/>
              <a:buAutoNum type="arabicPeriod"/>
              <a:defRPr sz="4300"/>
            </a:pPr>
            <a:r>
              <a:rPr dirty="0"/>
              <a:t>SDGs &amp; ESG </a:t>
            </a:r>
            <a:r>
              <a:rPr dirty="0" err="1"/>
              <a:t>경영</a:t>
            </a:r>
            <a:endParaRPr dirty="0"/>
          </a:p>
          <a:p>
            <a:pPr marL="1018645" indent="-1018645" defTabSz="825500">
              <a:lnSpc>
                <a:spcPct val="100000"/>
              </a:lnSpc>
              <a:spcBef>
                <a:spcPts val="0"/>
              </a:spcBef>
              <a:buSzPct val="100000"/>
              <a:buAutoNum type="arabicPeriod"/>
              <a:defRPr sz="4300"/>
            </a:pPr>
            <a:r>
              <a:rPr lang="ko-KR" altLang="en-US" dirty="0" smtClean="0"/>
              <a:t>마케팅 및 </a:t>
            </a:r>
            <a:r>
              <a:rPr lang="ko-KR" altLang="en-US" dirty="0" err="1" smtClean="0"/>
              <a:t>세일즈</a:t>
            </a:r>
            <a:endParaRPr lang="en-US" dirty="0" smtClean="0"/>
          </a:p>
          <a:p>
            <a:pPr marL="1018645" indent="-1018645" defTabSz="825500">
              <a:lnSpc>
                <a:spcPct val="100000"/>
              </a:lnSpc>
              <a:spcBef>
                <a:spcPts val="0"/>
              </a:spcBef>
              <a:buSzPct val="100000"/>
              <a:buAutoNum type="arabicPeriod"/>
              <a:defRPr sz="4300"/>
            </a:pPr>
            <a:r>
              <a:rPr lang="ko-KR" altLang="en-US" dirty="0" smtClean="0"/>
              <a:t>운영 계획</a:t>
            </a:r>
            <a:endParaRPr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1.문제인식 (Problem)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1</a:t>
            </a:r>
            <a:r>
              <a:rPr dirty="0" smtClean="0"/>
              <a:t>.</a:t>
            </a:r>
            <a:r>
              <a:rPr lang="ko-KR" altLang="en-US" dirty="0" smtClean="0"/>
              <a:t>창업 아이템에 대한 요약서</a:t>
            </a:r>
            <a:endParaRPr dirty="0"/>
          </a:p>
        </p:txBody>
      </p:sp>
      <p:sp>
        <p:nvSpPr>
          <p:cNvPr id="187" name="1-1. 창업아이템 배경 및 필요성"/>
          <p:cNvSpPr txBox="1">
            <a:spLocks noGrp="1"/>
          </p:cNvSpPr>
          <p:nvPr>
            <p:ph type="body" idx="21"/>
          </p:nvPr>
        </p:nvSpPr>
        <p:spPr>
          <a:xfrm>
            <a:off x="1358900" y="7020470"/>
            <a:ext cx="21971000" cy="93478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rPr dirty="0" smtClean="0"/>
              <a:t>1-</a:t>
            </a:r>
            <a:r>
              <a:rPr lang="en-US" dirty="0" smtClean="0"/>
              <a:t>2</a:t>
            </a:r>
            <a:r>
              <a:rPr dirty="0" smtClean="0"/>
              <a:t>. </a:t>
            </a:r>
            <a:r>
              <a:rPr lang="ko-KR" altLang="en-US" dirty="0" smtClean="0"/>
              <a:t>창업 아이템을 가장 잘 표현 할 수 있는 이미지를 넣어주세요 </a:t>
            </a:r>
            <a:endParaRPr dirty="0"/>
          </a:p>
        </p:txBody>
      </p:sp>
      <p:sp>
        <p:nvSpPr>
          <p:cNvPr id="6" name="1-1. 창업아이템 배경 및 필요성"/>
          <p:cNvSpPr txBox="1">
            <a:spLocks/>
          </p:cNvSpPr>
          <p:nvPr/>
        </p:nvSpPr>
        <p:spPr>
          <a:xfrm>
            <a:off x="1358900" y="2525362"/>
            <a:ext cx="21971000" cy="934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normAutofit/>
          </a:bodyPr>
          <a:lstStyle>
            <a:lvl1pPr marL="0" marR="0" indent="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1219200" marR="0" indent="-609600" algn="l" defTabSz="2438338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1828800" marR="0" indent="-609600" algn="l" defTabSz="2438338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2438400" marR="0" indent="-609600" algn="l" defTabSz="2438338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3048000" marR="0" indent="-609600" algn="l" defTabSz="2438338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3492500" marR="0" indent="-444500" algn="l" defTabSz="2438338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4102100" marR="0" indent="-444500" algn="l" defTabSz="2438338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4711700" marR="0" indent="-444500" algn="l" defTabSz="2438338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5321300" marR="0" indent="-444500" algn="l" defTabSz="2438338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en-US" altLang="ko-KR" dirty="0" smtClean="0"/>
              <a:t>1-1. </a:t>
            </a:r>
            <a:r>
              <a:rPr lang="ko-KR" altLang="en-US" smtClean="0"/>
              <a:t>창업 아이템 간단소개 </a:t>
            </a:r>
            <a:endParaRPr lang="ko-KR" altLang="en-US" dirty="0"/>
          </a:p>
        </p:txBody>
      </p:sp>
      <p:sp>
        <p:nvSpPr>
          <p:cNvPr id="7" name="1-1. 창업아이템 배경 및 필요성"/>
          <p:cNvSpPr txBox="1">
            <a:spLocks noGrp="1"/>
          </p:cNvSpPr>
          <p:nvPr>
            <p:ph type="body" idx="1"/>
          </p:nvPr>
        </p:nvSpPr>
        <p:spPr>
          <a:xfrm>
            <a:off x="1358900" y="3714237"/>
            <a:ext cx="21971000" cy="118649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>
            <a:noAutofit/>
          </a:bodyPr>
          <a:lstStyle/>
          <a:p>
            <a:r>
              <a:rPr lang="ko-KR" altLang="en-US" sz="2800" dirty="0" smtClean="0"/>
              <a:t>아이템 정의</a:t>
            </a:r>
            <a:endParaRPr lang="en-US" altLang="ko-KR" sz="2800" dirty="0" smtClean="0"/>
          </a:p>
          <a:p>
            <a:r>
              <a:rPr lang="ko-KR" altLang="en-US" sz="2800" smtClean="0"/>
              <a:t>아이템의 사업성</a:t>
            </a:r>
            <a:r>
              <a:rPr lang="en-US" altLang="ko-KR" sz="2800" dirty="0" smtClean="0"/>
              <a:t>(</a:t>
            </a:r>
            <a:r>
              <a:rPr lang="ko-KR" altLang="en-US" sz="2800" smtClean="0"/>
              <a:t>시장성</a:t>
            </a:r>
            <a:r>
              <a:rPr lang="en-US" altLang="ko-KR" sz="2800" dirty="0" smtClean="0"/>
              <a:t>)</a:t>
            </a:r>
          </a:p>
          <a:p>
            <a:r>
              <a:rPr lang="ko-KR" altLang="en-US" sz="2800" dirty="0" smtClean="0"/>
              <a:t>아이템 실행방법 </a:t>
            </a:r>
            <a:endParaRPr lang="en-US" altLang="ko-KR" sz="2800" dirty="0" smtClean="0"/>
          </a:p>
          <a:p>
            <a:endParaRPr sz="2800" dirty="0"/>
          </a:p>
        </p:txBody>
      </p:sp>
      <p:sp>
        <p:nvSpPr>
          <p:cNvPr id="10" name="1-1. 창업아이템 배경 및 필요성"/>
          <p:cNvSpPr txBox="1">
            <a:spLocks/>
          </p:cNvSpPr>
          <p:nvPr/>
        </p:nvSpPr>
        <p:spPr>
          <a:xfrm>
            <a:off x="1206500" y="8461057"/>
            <a:ext cx="21971000" cy="52585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>
            <a:lvl1pPr marL="609600" marR="0" indent="-609600" algn="l" defTabSz="2438338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1219200" marR="0" indent="-609600" algn="l" defTabSz="2438338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1828800" marR="0" indent="-609600" algn="l" defTabSz="2438338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2438400" marR="0" indent="-609600" algn="l" defTabSz="2438338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3048000" marR="0" indent="-609600" algn="l" defTabSz="2438338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3492500" marR="0" indent="-444500" algn="l" defTabSz="2438338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4102100" marR="0" indent="-444500" algn="l" defTabSz="2438338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4711700" marR="0" indent="-444500" algn="l" defTabSz="2438338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5321300" marR="0" indent="-444500" algn="l" defTabSz="2438338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ko-KR" altLang="en-US" dirty="0" smtClean="0"/>
              <a:t>창업 아이템 표현 이미지 </a:t>
            </a:r>
            <a:r>
              <a:rPr lang="en-US" altLang="ko-KR" dirty="0" smtClean="0"/>
              <a:t>(</a:t>
            </a:r>
            <a:r>
              <a:rPr lang="ko-KR" altLang="en-US" smtClean="0"/>
              <a:t>시제품 </a:t>
            </a:r>
            <a:r>
              <a:rPr lang="ko-KR" altLang="en-US" dirty="0"/>
              <a:t>이미지</a:t>
            </a:r>
            <a:r>
              <a:rPr lang="en-US" altLang="ko-KR" dirty="0"/>
              <a:t>, </a:t>
            </a:r>
            <a:r>
              <a:rPr lang="ko-KR" altLang="en-US"/>
              <a:t>시안 또는 설계도</a:t>
            </a:r>
            <a:r>
              <a:rPr lang="en-US" altLang="ko-KR" dirty="0"/>
              <a:t>, </a:t>
            </a:r>
            <a:r>
              <a:rPr lang="ko-KR" altLang="en-US"/>
              <a:t>관련기사 등 아이템을 직관적으로 시각화 해 주는 이미지를 첨부 </a:t>
            </a:r>
            <a:r>
              <a:rPr lang="ko-KR" altLang="en-US" smtClean="0"/>
              <a:t>바람</a:t>
            </a:r>
            <a:r>
              <a:rPr lang="en-US" altLang="ko-KR" dirty="0" smtClean="0"/>
              <a:t>)</a:t>
            </a:r>
            <a:endParaRPr lang="ko-KR" altLang="en-US"/>
          </a:p>
          <a:p>
            <a:pPr marL="0" indent="0" hangingPunct="1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5684048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1.문제인식 (Problem)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2</a:t>
            </a:r>
            <a:r>
              <a:rPr dirty="0" smtClean="0"/>
              <a:t>.</a:t>
            </a:r>
            <a:r>
              <a:rPr dirty="0"/>
              <a:t>문제인식 (Problem)</a:t>
            </a:r>
          </a:p>
        </p:txBody>
      </p:sp>
      <p:sp>
        <p:nvSpPr>
          <p:cNvPr id="187" name="1-1. 창업아이템 배경 및 필요성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rPr lang="en-US" dirty="0" smtClean="0"/>
              <a:t>2</a:t>
            </a:r>
            <a:r>
              <a:rPr dirty="0" smtClean="0"/>
              <a:t>-1</a:t>
            </a:r>
            <a:r>
              <a:rPr dirty="0"/>
              <a:t>. </a:t>
            </a:r>
            <a:r>
              <a:rPr dirty="0" err="1"/>
              <a:t>창업아이템</a:t>
            </a:r>
            <a:r>
              <a:rPr dirty="0"/>
              <a:t> </a:t>
            </a:r>
            <a:r>
              <a:rPr dirty="0" err="1"/>
              <a:t>배경</a:t>
            </a:r>
            <a:r>
              <a:rPr dirty="0"/>
              <a:t> 및 </a:t>
            </a:r>
            <a:r>
              <a:rPr dirty="0" err="1"/>
              <a:t>필요성</a:t>
            </a:r>
            <a:endParaRPr dirty="0"/>
          </a:p>
        </p:txBody>
      </p:sp>
      <p:sp>
        <p:nvSpPr>
          <p:cNvPr id="188" name="슬라이드 구분점 텍스트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1.문제인식 (Problem)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2</a:t>
            </a:r>
            <a:r>
              <a:rPr dirty="0" smtClean="0"/>
              <a:t>.</a:t>
            </a:r>
            <a:r>
              <a:rPr dirty="0"/>
              <a:t>문제인식 (Problem)</a:t>
            </a:r>
          </a:p>
        </p:txBody>
      </p:sp>
      <p:sp>
        <p:nvSpPr>
          <p:cNvPr id="191" name="1-2. 원페이지 프로포절 작성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rPr lang="en-US" dirty="0" smtClean="0"/>
              <a:t>2</a:t>
            </a:r>
            <a:r>
              <a:rPr dirty="0" smtClean="0"/>
              <a:t>-2</a:t>
            </a:r>
            <a:r>
              <a:rPr dirty="0"/>
              <a:t>. </a:t>
            </a:r>
            <a:r>
              <a:rPr dirty="0" err="1"/>
              <a:t>원페이지</a:t>
            </a:r>
            <a:r>
              <a:rPr dirty="0"/>
              <a:t> </a:t>
            </a:r>
            <a:r>
              <a:rPr dirty="0" err="1"/>
              <a:t>프로포절</a:t>
            </a:r>
            <a:r>
              <a:rPr dirty="0"/>
              <a:t> </a:t>
            </a:r>
            <a:r>
              <a:rPr dirty="0" err="1"/>
              <a:t>작성</a:t>
            </a:r>
            <a:endParaRPr dirty="0"/>
          </a:p>
        </p:txBody>
      </p:sp>
      <p:sp>
        <p:nvSpPr>
          <p:cNvPr id="192" name="슬라이드 구분점 텍스트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2.시장 분석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3</a:t>
            </a:r>
            <a:r>
              <a:rPr dirty="0" smtClean="0"/>
              <a:t>.</a:t>
            </a:r>
            <a:r>
              <a:rPr dirty="0"/>
              <a:t>시장 </a:t>
            </a:r>
            <a:r>
              <a:rPr dirty="0" err="1"/>
              <a:t>분석</a:t>
            </a:r>
            <a:endParaRPr dirty="0"/>
          </a:p>
        </p:txBody>
      </p:sp>
      <p:sp>
        <p:nvSpPr>
          <p:cNvPr id="195" name="2-1. 산업 및 시장 동향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rPr lang="en-US" dirty="0" smtClean="0"/>
              <a:t>3</a:t>
            </a:r>
            <a:r>
              <a:rPr dirty="0" smtClean="0"/>
              <a:t>-1</a:t>
            </a:r>
            <a:r>
              <a:rPr dirty="0"/>
              <a:t>. </a:t>
            </a:r>
            <a:r>
              <a:rPr dirty="0" err="1"/>
              <a:t>산업</a:t>
            </a:r>
            <a:r>
              <a:rPr dirty="0"/>
              <a:t> 및 </a:t>
            </a:r>
            <a:r>
              <a:rPr dirty="0" err="1"/>
              <a:t>시장</a:t>
            </a:r>
            <a:r>
              <a:rPr dirty="0"/>
              <a:t> </a:t>
            </a:r>
            <a:r>
              <a:rPr dirty="0" err="1"/>
              <a:t>동향</a:t>
            </a:r>
            <a:endParaRPr dirty="0"/>
          </a:p>
        </p:txBody>
      </p:sp>
      <p:sp>
        <p:nvSpPr>
          <p:cNvPr id="196" name="슬라이드 구분점 텍스트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2.시장 분석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3</a:t>
            </a:r>
            <a:r>
              <a:rPr dirty="0" smtClean="0"/>
              <a:t>.</a:t>
            </a:r>
            <a:r>
              <a:rPr dirty="0"/>
              <a:t>시장 </a:t>
            </a:r>
            <a:r>
              <a:rPr dirty="0" err="1"/>
              <a:t>분석</a:t>
            </a:r>
            <a:endParaRPr dirty="0"/>
          </a:p>
        </p:txBody>
      </p:sp>
      <p:sp>
        <p:nvSpPr>
          <p:cNvPr id="199" name="2-2. 경쟁 분석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rPr lang="en-US" dirty="0" smtClean="0"/>
              <a:t>3</a:t>
            </a:r>
            <a:r>
              <a:rPr dirty="0" smtClean="0"/>
              <a:t>-2</a:t>
            </a:r>
            <a:r>
              <a:rPr dirty="0"/>
              <a:t>. </a:t>
            </a:r>
            <a:r>
              <a:rPr dirty="0" err="1"/>
              <a:t>경쟁</a:t>
            </a:r>
            <a:r>
              <a:rPr dirty="0"/>
              <a:t> </a:t>
            </a:r>
            <a:r>
              <a:rPr dirty="0" err="1"/>
              <a:t>분석</a:t>
            </a:r>
            <a:endParaRPr dirty="0"/>
          </a:p>
        </p:txBody>
      </p:sp>
      <p:sp>
        <p:nvSpPr>
          <p:cNvPr id="200" name="슬라이드 구분점 텍스트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2.시장 분석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3</a:t>
            </a:r>
            <a:r>
              <a:rPr dirty="0" smtClean="0"/>
              <a:t>.</a:t>
            </a:r>
            <a:r>
              <a:rPr dirty="0"/>
              <a:t>시장 </a:t>
            </a:r>
            <a:r>
              <a:rPr dirty="0" err="1"/>
              <a:t>분석</a:t>
            </a:r>
            <a:endParaRPr dirty="0"/>
          </a:p>
        </p:txBody>
      </p:sp>
      <p:sp>
        <p:nvSpPr>
          <p:cNvPr id="203" name="2-3. 고객 세분화 및 타겟 마켓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rPr lang="en-US" dirty="0" smtClean="0"/>
              <a:t>3</a:t>
            </a:r>
            <a:r>
              <a:rPr dirty="0" smtClean="0"/>
              <a:t>-3</a:t>
            </a:r>
            <a:r>
              <a:rPr dirty="0"/>
              <a:t>. </a:t>
            </a:r>
            <a:r>
              <a:rPr dirty="0" err="1"/>
              <a:t>고객</a:t>
            </a:r>
            <a:r>
              <a:rPr dirty="0"/>
              <a:t> </a:t>
            </a:r>
            <a:r>
              <a:rPr dirty="0" err="1"/>
              <a:t>세분화</a:t>
            </a:r>
            <a:r>
              <a:rPr dirty="0"/>
              <a:t> 및 </a:t>
            </a:r>
            <a:r>
              <a:rPr dirty="0" err="1"/>
              <a:t>타겟</a:t>
            </a:r>
            <a:r>
              <a:rPr dirty="0"/>
              <a:t> </a:t>
            </a:r>
            <a:r>
              <a:rPr dirty="0" err="1"/>
              <a:t>마켓</a:t>
            </a:r>
            <a:endParaRPr dirty="0"/>
          </a:p>
        </p:txBody>
      </p:sp>
      <p:sp>
        <p:nvSpPr>
          <p:cNvPr id="204" name="슬라이드 구분점 텍스트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501</Words>
  <Application>Microsoft Office PowerPoint</Application>
  <PresentationFormat>사용자 지정</PresentationFormat>
  <Paragraphs>80</Paragraphs>
  <Slides>26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26</vt:i4>
      </vt:variant>
    </vt:vector>
  </HeadingPairs>
  <TitlesOfParts>
    <vt:vector size="30" baseType="lpstr">
      <vt:lpstr>Helvetica Neue</vt:lpstr>
      <vt:lpstr>Helvetica Neue Medium</vt:lpstr>
      <vt:lpstr>TimesNewRomanPSMT</vt:lpstr>
      <vt:lpstr>21_BasicWhite</vt:lpstr>
      <vt:lpstr>사업계획서 </vt:lpstr>
      <vt:lpstr>발표평가 PPT 작성 유의사항 – 본 슬라이드 삭제 후 제출</vt:lpstr>
      <vt:lpstr>목차</vt:lpstr>
      <vt:lpstr>1.창업 아이템에 대한 요약서</vt:lpstr>
      <vt:lpstr>2.문제인식 (Problem)</vt:lpstr>
      <vt:lpstr>2.문제인식 (Problem)</vt:lpstr>
      <vt:lpstr>3.시장 분석</vt:lpstr>
      <vt:lpstr>3.시장 분석</vt:lpstr>
      <vt:lpstr>3.시장 분석</vt:lpstr>
      <vt:lpstr>4. 솔루션 (Solution)</vt:lpstr>
      <vt:lpstr>4. 솔루션 (Solution)</vt:lpstr>
      <vt:lpstr>4. 솔루션 (Solution)</vt:lpstr>
      <vt:lpstr>5. 비즈니스 모델 전략 수립</vt:lpstr>
      <vt:lpstr>5. 비즈니스 모델 전략 수립</vt:lpstr>
      <vt:lpstr>5. 비즈니스 모델 전략 수립</vt:lpstr>
      <vt:lpstr>6. SDGs와 ESG 경영</vt:lpstr>
      <vt:lpstr>6. SDGs와 ESG 경영</vt:lpstr>
      <vt:lpstr>6. SDGs와 ESG 경영</vt:lpstr>
      <vt:lpstr>7.마케팅 및 세일즈</vt:lpstr>
      <vt:lpstr>7.마케팅 및 세일즈</vt:lpstr>
      <vt:lpstr>7.마케팅 및 세일즈</vt:lpstr>
      <vt:lpstr>8.운영 계획</vt:lpstr>
      <vt:lpstr>8.운영 계획</vt:lpstr>
      <vt:lpstr>8.운영 계획</vt:lpstr>
      <vt:lpstr>8.운영 계획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사업계획서</dc:title>
  <dc:creator>심정아6627</dc:creator>
  <cp:lastModifiedBy>창업지원6296(내)</cp:lastModifiedBy>
  <cp:revision>8</cp:revision>
  <cp:lastPrinted>2023-10-25T07:08:47Z</cp:lastPrinted>
  <dcterms:modified xsi:type="dcterms:W3CDTF">2023-11-01T05:05:21Z</dcterms:modified>
</cp:coreProperties>
</file>